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816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1" r:id="rId3"/>
    <p:sldId id="307" r:id="rId4"/>
    <p:sldId id="261" r:id="rId5"/>
    <p:sldId id="262" r:id="rId6"/>
    <p:sldId id="284" r:id="rId7"/>
    <p:sldId id="305" r:id="rId8"/>
    <p:sldId id="275" r:id="rId9"/>
    <p:sldId id="278" r:id="rId10"/>
    <p:sldId id="281" r:id="rId11"/>
    <p:sldId id="277" r:id="rId12"/>
    <p:sldId id="283" r:id="rId13"/>
    <p:sldId id="268" r:id="rId14"/>
    <p:sldId id="259" r:id="rId15"/>
    <p:sldId id="276" r:id="rId16"/>
    <p:sldId id="282" r:id="rId17"/>
    <p:sldId id="260" r:id="rId18"/>
    <p:sldId id="286" r:id="rId19"/>
    <p:sldId id="285" r:id="rId20"/>
    <p:sldId id="306" r:id="rId21"/>
    <p:sldId id="288" r:id="rId22"/>
    <p:sldId id="291" r:id="rId23"/>
    <p:sldId id="290" r:id="rId24"/>
    <p:sldId id="289" r:id="rId25"/>
    <p:sldId id="292" r:id="rId26"/>
    <p:sldId id="293" r:id="rId27"/>
    <p:sldId id="294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287" r:id="rId37"/>
    <p:sldId id="304" r:id="rId38"/>
    <p:sldId id="26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11D95D-3E60-417A-8AA3-F4A20E22912A}" v="20" dt="2021-07-29T06:00:5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48" d="100"/>
          <a:sy n="48" d="100"/>
        </p:scale>
        <p:origin x="29" y="7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an Thapa" userId="e2c85c61b6ac2881" providerId="LiveId" clId="{7F11D95D-3E60-417A-8AA3-F4A20E22912A}"/>
    <pc:docChg chg="undo custSel addSld modSld sldOrd">
      <pc:chgData name="Nishan Thapa" userId="e2c85c61b6ac2881" providerId="LiveId" clId="{7F11D95D-3E60-417A-8AA3-F4A20E22912A}" dt="2021-07-29T06:02:41.018" v="313" actId="1076"/>
      <pc:docMkLst>
        <pc:docMk/>
      </pc:docMkLst>
      <pc:sldChg chg="modSp mod">
        <pc:chgData name="Nishan Thapa" userId="e2c85c61b6ac2881" providerId="LiveId" clId="{7F11D95D-3E60-417A-8AA3-F4A20E22912A}" dt="2021-07-29T00:39:19.089" v="29" actId="14100"/>
        <pc:sldMkLst>
          <pc:docMk/>
          <pc:sldMk cId="3047085719" sldId="263"/>
        </pc:sldMkLst>
        <pc:spChg chg="mod">
          <ac:chgData name="Nishan Thapa" userId="e2c85c61b6ac2881" providerId="LiveId" clId="{7F11D95D-3E60-417A-8AA3-F4A20E22912A}" dt="2021-07-29T00:39:19.089" v="29" actId="14100"/>
          <ac:spMkLst>
            <pc:docMk/>
            <pc:sldMk cId="3047085719" sldId="263"/>
            <ac:spMk id="4" creationId="{2A1596F0-A202-479B-8B4C-D434C8C9A049}"/>
          </ac:spMkLst>
        </pc:spChg>
      </pc:sldChg>
      <pc:sldChg chg="addSp delSp modSp mod">
        <pc:chgData name="Nishan Thapa" userId="e2c85c61b6ac2881" providerId="LiveId" clId="{7F11D95D-3E60-417A-8AA3-F4A20E22912A}" dt="2021-07-29T00:38:06.295" v="22"/>
        <pc:sldMkLst>
          <pc:docMk/>
          <pc:sldMk cId="1300364274" sldId="268"/>
        </pc:sldMkLst>
        <pc:graphicFrameChg chg="mod">
          <ac:chgData name="Nishan Thapa" userId="e2c85c61b6ac2881" providerId="LiveId" clId="{7F11D95D-3E60-417A-8AA3-F4A20E22912A}" dt="2021-07-29T00:38:06.295" v="22"/>
          <ac:graphicFrameMkLst>
            <pc:docMk/>
            <pc:sldMk cId="1300364274" sldId="268"/>
            <ac:graphicFrameMk id="2" creationId="{9DF5A719-AE3E-460C-BF8B-8E7C6B70CFD8}"/>
          </ac:graphicFrameMkLst>
        </pc:graphicFrameChg>
        <pc:cxnChg chg="add del mod">
          <ac:chgData name="Nishan Thapa" userId="e2c85c61b6ac2881" providerId="LiveId" clId="{7F11D95D-3E60-417A-8AA3-F4A20E22912A}" dt="2021-07-29T00:37:54.884" v="20" actId="478"/>
          <ac:cxnSpMkLst>
            <pc:docMk/>
            <pc:sldMk cId="1300364274" sldId="268"/>
            <ac:cxnSpMk id="8" creationId="{193D6B3D-C8C6-43D2-9C08-FAE6317C1B89}"/>
          </ac:cxnSpMkLst>
        </pc:cxnChg>
        <pc:cxnChg chg="add del mod">
          <ac:chgData name="Nishan Thapa" userId="e2c85c61b6ac2881" providerId="LiveId" clId="{7F11D95D-3E60-417A-8AA3-F4A20E22912A}" dt="2021-07-29T00:37:51.965" v="19" actId="478"/>
          <ac:cxnSpMkLst>
            <pc:docMk/>
            <pc:sldMk cId="1300364274" sldId="268"/>
            <ac:cxnSpMk id="9" creationId="{2A001BE3-0490-465A-B98D-27F79945004B}"/>
          </ac:cxnSpMkLst>
        </pc:cxnChg>
      </pc:sldChg>
      <pc:sldChg chg="modSp mod">
        <pc:chgData name="Nishan Thapa" userId="e2c85c61b6ac2881" providerId="LiveId" clId="{7F11D95D-3E60-417A-8AA3-F4A20E22912A}" dt="2021-07-29T00:36:19.752" v="8" actId="368"/>
        <pc:sldMkLst>
          <pc:docMk/>
          <pc:sldMk cId="3601793746" sldId="272"/>
        </pc:sldMkLst>
        <pc:spChg chg="mod">
          <ac:chgData name="Nishan Thapa" userId="e2c85c61b6ac2881" providerId="LiveId" clId="{7F11D95D-3E60-417A-8AA3-F4A20E22912A}" dt="2021-07-29T00:36:19.752" v="8" actId="368"/>
          <ac:spMkLst>
            <pc:docMk/>
            <pc:sldMk cId="3601793746" sldId="272"/>
            <ac:spMk id="3" creationId="{E4DC1877-D7B1-4751-B751-D8AC9BE03D66}"/>
          </ac:spMkLst>
        </pc:spChg>
      </pc:sldChg>
      <pc:sldChg chg="addSp delSp modSp mod delAnim">
        <pc:chgData name="Nishan Thapa" userId="e2c85c61b6ac2881" providerId="LiveId" clId="{7F11D95D-3E60-417A-8AA3-F4A20E22912A}" dt="2021-07-29T06:02:41.018" v="313" actId="1076"/>
        <pc:sldMkLst>
          <pc:docMk/>
          <pc:sldMk cId="1002497512" sldId="288"/>
        </pc:sldMkLst>
        <pc:spChg chg="mod">
          <ac:chgData name="Nishan Thapa" userId="e2c85c61b6ac2881" providerId="LiveId" clId="{7F11D95D-3E60-417A-8AA3-F4A20E22912A}" dt="2021-07-29T05:24:53.347" v="209" actId="1076"/>
          <ac:spMkLst>
            <pc:docMk/>
            <pc:sldMk cId="1002497512" sldId="288"/>
            <ac:spMk id="2" creationId="{D872CA18-2191-4EA2-8A17-0453A0C3FFAF}"/>
          </ac:spMkLst>
        </pc:spChg>
        <pc:spChg chg="mod ord">
          <ac:chgData name="Nishan Thapa" userId="e2c85c61b6ac2881" providerId="LiveId" clId="{7F11D95D-3E60-417A-8AA3-F4A20E22912A}" dt="2021-07-29T06:02:34.721" v="312" actId="166"/>
          <ac:spMkLst>
            <pc:docMk/>
            <pc:sldMk cId="1002497512" sldId="288"/>
            <ac:spMk id="3" creationId="{DC55E1E8-5B6E-44AD-BDF3-C613DEF73550}"/>
          </ac:spMkLst>
        </pc:spChg>
        <pc:spChg chg="del mod">
          <ac:chgData name="Nishan Thapa" userId="e2c85c61b6ac2881" providerId="LiveId" clId="{7F11D95D-3E60-417A-8AA3-F4A20E22912A}" dt="2021-07-29T06:00:40.639" v="266" actId="478"/>
          <ac:spMkLst>
            <pc:docMk/>
            <pc:sldMk cId="1002497512" sldId="288"/>
            <ac:spMk id="4" creationId="{2A1596F0-A202-479B-8B4C-D434C8C9A049}"/>
          </ac:spMkLst>
        </pc:spChg>
        <pc:spChg chg="add mod">
          <ac:chgData name="Nishan Thapa" userId="e2c85c61b6ac2881" providerId="LiveId" clId="{7F11D95D-3E60-417A-8AA3-F4A20E22912A}" dt="2021-07-29T06:01:19.565" v="299" actId="113"/>
          <ac:spMkLst>
            <pc:docMk/>
            <pc:sldMk cId="1002497512" sldId="288"/>
            <ac:spMk id="13" creationId="{963B4D3D-8466-491E-A758-2AA5F157CDAA}"/>
          </ac:spMkLst>
        </pc:spChg>
        <pc:graphicFrameChg chg="add mod modGraphic">
          <ac:chgData name="Nishan Thapa" userId="e2c85c61b6ac2881" providerId="LiveId" clId="{7F11D95D-3E60-417A-8AA3-F4A20E22912A}" dt="2021-07-29T06:02:17.495" v="308" actId="14100"/>
          <ac:graphicFrameMkLst>
            <pc:docMk/>
            <pc:sldMk cId="1002497512" sldId="288"/>
            <ac:graphicFrameMk id="7" creationId="{97744004-1323-4231-B913-6084B10854BE}"/>
          </ac:graphicFrameMkLst>
        </pc:graphicFrameChg>
        <pc:graphicFrameChg chg="add del mod">
          <ac:chgData name="Nishan Thapa" userId="e2c85c61b6ac2881" providerId="LiveId" clId="{7F11D95D-3E60-417A-8AA3-F4A20E22912A}" dt="2021-07-29T05:34:36.626" v="230" actId="21"/>
          <ac:graphicFrameMkLst>
            <pc:docMk/>
            <pc:sldMk cId="1002497512" sldId="288"/>
            <ac:graphicFrameMk id="8" creationId="{E600C62A-3005-43FE-874C-8B7F92DF7BF5}"/>
          </ac:graphicFrameMkLst>
        </pc:graphicFrameChg>
        <pc:picChg chg="add del mod">
          <ac:chgData name="Nishan Thapa" userId="e2c85c61b6ac2881" providerId="LiveId" clId="{7F11D95D-3E60-417A-8AA3-F4A20E22912A}" dt="2021-07-29T05:25:08.627" v="214" actId="478"/>
          <ac:picMkLst>
            <pc:docMk/>
            <pc:sldMk cId="1002497512" sldId="288"/>
            <ac:picMk id="6" creationId="{6B84393F-0220-4F18-B96E-716B55183174}"/>
          </ac:picMkLst>
        </pc:picChg>
        <pc:picChg chg="add mod">
          <ac:chgData name="Nishan Thapa" userId="e2c85c61b6ac2881" providerId="LiveId" clId="{7F11D95D-3E60-417A-8AA3-F4A20E22912A}" dt="2021-07-29T06:02:23.965" v="309" actId="1076"/>
          <ac:picMkLst>
            <pc:docMk/>
            <pc:sldMk cId="1002497512" sldId="288"/>
            <ac:picMk id="10" creationId="{8A5787DC-1E56-45BE-9D29-265CFC1988C6}"/>
          </ac:picMkLst>
        </pc:picChg>
        <pc:picChg chg="add mod">
          <ac:chgData name="Nishan Thapa" userId="e2c85c61b6ac2881" providerId="LiveId" clId="{7F11D95D-3E60-417A-8AA3-F4A20E22912A}" dt="2021-07-29T06:02:23.965" v="309" actId="1076"/>
          <ac:picMkLst>
            <pc:docMk/>
            <pc:sldMk cId="1002497512" sldId="288"/>
            <ac:picMk id="12" creationId="{27842C60-BDB0-4169-97FF-FABCF467455D}"/>
          </ac:picMkLst>
        </pc:picChg>
        <pc:picChg chg="add mod">
          <ac:chgData name="Nishan Thapa" userId="e2c85c61b6ac2881" providerId="LiveId" clId="{7F11D95D-3E60-417A-8AA3-F4A20E22912A}" dt="2021-07-29T06:02:41.018" v="313" actId="1076"/>
          <ac:picMkLst>
            <pc:docMk/>
            <pc:sldMk cId="1002497512" sldId="288"/>
            <ac:picMk id="15" creationId="{FADA6594-033B-4362-9F22-0F2F1142A342}"/>
          </ac:picMkLst>
        </pc:picChg>
      </pc:sldChg>
      <pc:sldChg chg="addSp delSp modSp add mod ord">
        <pc:chgData name="Nishan Thapa" userId="e2c85c61b6ac2881" providerId="LiveId" clId="{7F11D95D-3E60-417A-8AA3-F4A20E22912A}" dt="2021-07-29T02:35:48.999" v="195" actId="2710"/>
        <pc:sldMkLst>
          <pc:docMk/>
          <pc:sldMk cId="502452886" sldId="290"/>
        </pc:sldMkLst>
        <pc:spChg chg="mod">
          <ac:chgData name="Nishan Thapa" userId="e2c85c61b6ac2881" providerId="LiveId" clId="{7F11D95D-3E60-417A-8AA3-F4A20E22912A}" dt="2021-07-29T02:23:28.129" v="43" actId="14100"/>
          <ac:spMkLst>
            <pc:docMk/>
            <pc:sldMk cId="502452886" sldId="290"/>
            <ac:spMk id="4" creationId="{2A1596F0-A202-479B-8B4C-D434C8C9A049}"/>
          </ac:spMkLst>
        </pc:spChg>
        <pc:spChg chg="add mod">
          <ac:chgData name="Nishan Thapa" userId="e2c85c61b6ac2881" providerId="LiveId" clId="{7F11D95D-3E60-417A-8AA3-F4A20E22912A}" dt="2021-07-29T02:34:45.574" v="179"/>
          <ac:spMkLst>
            <pc:docMk/>
            <pc:sldMk cId="502452886" sldId="290"/>
            <ac:spMk id="9" creationId="{36FDE285-D423-4991-88BC-2830B0B838A9}"/>
          </ac:spMkLst>
        </pc:spChg>
        <pc:spChg chg="add mod">
          <ac:chgData name="Nishan Thapa" userId="e2c85c61b6ac2881" providerId="LiveId" clId="{7F11D95D-3E60-417A-8AA3-F4A20E22912A}" dt="2021-07-29T02:35:48.999" v="195" actId="2710"/>
          <ac:spMkLst>
            <pc:docMk/>
            <pc:sldMk cId="502452886" sldId="290"/>
            <ac:spMk id="14" creationId="{C1DD7E80-DC96-4A57-A942-851EABCEA7ED}"/>
          </ac:spMkLst>
        </pc:spChg>
        <pc:picChg chg="del">
          <ac:chgData name="Nishan Thapa" userId="e2c85c61b6ac2881" providerId="LiveId" clId="{7F11D95D-3E60-417A-8AA3-F4A20E22912A}" dt="2021-07-29T02:22:48.981" v="31" actId="478"/>
          <ac:picMkLst>
            <pc:docMk/>
            <pc:sldMk cId="502452886" sldId="290"/>
            <ac:picMk id="3" creationId="{1AD2C72A-3A41-424D-93F0-B30D28C3CBF5}"/>
          </ac:picMkLst>
        </pc:picChg>
        <pc:picChg chg="add mod">
          <ac:chgData name="Nishan Thapa" userId="e2c85c61b6ac2881" providerId="LiveId" clId="{7F11D95D-3E60-417A-8AA3-F4A20E22912A}" dt="2021-07-29T02:31:16.969" v="167" actId="1076"/>
          <ac:picMkLst>
            <pc:docMk/>
            <pc:sldMk cId="502452886" sldId="290"/>
            <ac:picMk id="5" creationId="{9E82958C-8EFF-4F37-9CA1-BCD0211DAE9B}"/>
          </ac:picMkLst>
        </pc:picChg>
        <pc:picChg chg="del">
          <ac:chgData name="Nishan Thapa" userId="e2c85c61b6ac2881" providerId="LiveId" clId="{7F11D95D-3E60-417A-8AA3-F4A20E22912A}" dt="2021-07-29T02:22:49.590" v="32" actId="478"/>
          <ac:picMkLst>
            <pc:docMk/>
            <pc:sldMk cId="502452886" sldId="290"/>
            <ac:picMk id="7" creationId="{271CBA10-7186-4638-B358-D428BC33D546}"/>
          </ac:picMkLst>
        </pc:picChg>
        <pc:picChg chg="del">
          <ac:chgData name="Nishan Thapa" userId="e2c85c61b6ac2881" providerId="LiveId" clId="{7F11D95D-3E60-417A-8AA3-F4A20E22912A}" dt="2021-07-29T02:22:50.043" v="33" actId="478"/>
          <ac:picMkLst>
            <pc:docMk/>
            <pc:sldMk cId="502452886" sldId="290"/>
            <ac:picMk id="10" creationId="{6940BA9D-70C1-4CA5-B088-8DBBFE341077}"/>
          </ac:picMkLst>
        </pc:picChg>
        <pc:picChg chg="add mod">
          <ac:chgData name="Nishan Thapa" userId="e2c85c61b6ac2881" providerId="LiveId" clId="{7F11D95D-3E60-417A-8AA3-F4A20E22912A}" dt="2021-07-29T02:31:24.362" v="171" actId="1076"/>
          <ac:picMkLst>
            <pc:docMk/>
            <pc:sldMk cId="502452886" sldId="290"/>
            <ac:picMk id="11" creationId="{5405E2FF-43F9-4995-92D8-E0D1950AAC15}"/>
          </ac:picMkLst>
        </pc:picChg>
        <pc:picChg chg="add mod">
          <ac:chgData name="Nishan Thapa" userId="e2c85c61b6ac2881" providerId="LiveId" clId="{7F11D95D-3E60-417A-8AA3-F4A20E22912A}" dt="2021-07-29T02:32:16.390" v="175" actId="14100"/>
          <ac:picMkLst>
            <pc:docMk/>
            <pc:sldMk cId="502452886" sldId="290"/>
            <ac:picMk id="13" creationId="{D7266089-768D-409D-ACC3-6A70A390496B}"/>
          </ac:picMkLst>
        </pc:picChg>
      </pc:sldChg>
      <pc:sldChg chg="addSp delSp modSp add mod delAnim">
        <pc:chgData name="Nishan Thapa" userId="e2c85c61b6ac2881" providerId="LiveId" clId="{7F11D95D-3E60-417A-8AA3-F4A20E22912A}" dt="2021-07-29T05:35:18.723" v="248" actId="1076"/>
        <pc:sldMkLst>
          <pc:docMk/>
          <pc:sldMk cId="3319842756" sldId="291"/>
        </pc:sldMkLst>
        <pc:spChg chg="del">
          <ac:chgData name="Nishan Thapa" userId="e2c85c61b6ac2881" providerId="LiveId" clId="{7F11D95D-3E60-417A-8AA3-F4A20E22912A}" dt="2021-07-29T05:34:56.845" v="238" actId="478"/>
          <ac:spMkLst>
            <pc:docMk/>
            <pc:sldMk cId="3319842756" sldId="291"/>
            <ac:spMk id="4" creationId="{2A1596F0-A202-479B-8B4C-D434C8C9A049}"/>
          </ac:spMkLst>
        </pc:spChg>
        <pc:graphicFrameChg chg="add mod modGraphic">
          <ac:chgData name="Nishan Thapa" userId="e2c85c61b6ac2881" providerId="LiveId" clId="{7F11D95D-3E60-417A-8AA3-F4A20E22912A}" dt="2021-07-29T05:35:18.723" v="248" actId="1076"/>
          <ac:graphicFrameMkLst>
            <pc:docMk/>
            <pc:sldMk cId="3319842756" sldId="291"/>
            <ac:graphicFrameMk id="7" creationId="{F9D63FBD-6741-40E0-9706-5AC00A895831}"/>
          </ac:graphicFrameMkLst>
        </pc:graphicFrameChg>
        <pc:picChg chg="mod">
          <ac:chgData name="Nishan Thapa" userId="e2c85c61b6ac2881" providerId="LiveId" clId="{7F11D95D-3E60-417A-8AA3-F4A20E22912A}" dt="2021-07-29T05:35:15.499" v="247" actId="14100"/>
          <ac:picMkLst>
            <pc:docMk/>
            <pc:sldMk cId="3319842756" sldId="291"/>
            <ac:picMk id="6" creationId="{6B84393F-0220-4F18-B96E-716B5518317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D99B9F-41C2-4055-8466-D55CF172B2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8EA5F-EF1B-49AA-A7A4-B542733A54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3CF38-556A-4BD8-8B16-AE09FE05B706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1157C-0E75-4FF3-82A8-30F7E097B7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45D24-8968-4B77-91B6-12D477E89A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86621-0F1C-4BD5-9F23-A25780FD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FA1D3-50D0-44CA-BEFB-0A113085AE11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BF152-01D9-4A4A-9104-719B3DC3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194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CFE7-9435-4CD1-A3A4-92513BCB9B87}" type="datetime1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0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E47-6CDE-499D-916A-012E9B6FBCBB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0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8681C-1060-4B1A-BECE-33E96D4385EE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8B83F-3339-4146-86BF-83199934530D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EACE-76FF-4D7F-8249-03CB0AA081D0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7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7F21-1339-4FA4-AF9B-B2E0768A55A0}" type="datetime1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090B-A13F-4AFF-AB44-B5DDE453ADF6}" type="datetime1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4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F7F7-7A4C-47A9-BEE4-68CA5D93B67E}" type="datetime1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10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59E9-46C0-44EE-BD34-353AD5270DE3}" type="datetime1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0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1B70-8D7E-4ADF-8796-8EA51D0CD0A5}" type="datetime1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93626-9B1F-4864-A2DD-C1E3E3069C10}" type="datetime1">
              <a:rPr lang="en-US" smtClean="0"/>
              <a:t>9/29/2021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3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8E24488-A92B-411B-8318-646776FBC906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95E61F62-2377-4E10-9CEA-B3E710E6E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49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Robert_Hooke" TargetMode="Externa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783" y="1275703"/>
            <a:ext cx="9144000" cy="215329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FROM FINDING  AND OPTIMIZATION OF GRID-SHELLS USING FORCE DENSITY METHOD AND DISCRETE AIRY STRESS FUNCTION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1285783" y="4096139"/>
            <a:ext cx="9144000" cy="148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Supervisor : Dr. Bharat Mandal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Presented By : Nishan Thapa (075Msste008)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B82AE-C062-409D-AD8A-206CA6FD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1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92" y="73011"/>
            <a:ext cx="3774230" cy="52378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FORCE DENSITY METHOD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130159" y="3167108"/>
            <a:ext cx="4187191" cy="5237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Grid System and Branch Node Matrix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FACEE-4B0C-4AEA-87E8-87CE5801AB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159" y="762326"/>
            <a:ext cx="4843623" cy="231677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418490B-C94E-4D68-A9C3-E69EC27959D7}"/>
              </a:ext>
            </a:extLst>
          </p:cNvPr>
          <p:cNvSpPr txBox="1">
            <a:spLocks/>
          </p:cNvSpPr>
          <p:nvPr/>
        </p:nvSpPr>
        <p:spPr>
          <a:xfrm>
            <a:off x="256594" y="5876412"/>
            <a:ext cx="3139749" cy="8442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Einstein’s Notation </a:t>
            </a:r>
          </a:p>
          <a:p>
            <a:r>
              <a:rPr lang="en-US" sz="2800" dirty="0" err="1"/>
              <a:t>i</a:t>
            </a:r>
            <a:r>
              <a:rPr lang="en-US" sz="2800" dirty="0"/>
              <a:t> == </a:t>
            </a:r>
            <a:r>
              <a:rPr lang="en-US" sz="2800" dirty="0" err="1"/>
              <a:t>x,y,z</a:t>
            </a:r>
            <a:r>
              <a:rPr lang="en-US" sz="2800" dirty="0"/>
              <a:t> </a:t>
            </a:r>
          </a:p>
          <a:p>
            <a:endParaRPr lang="en-US" sz="2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98BED95D-C144-4C71-9793-92BC9F4BE5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937342"/>
                  </p:ext>
                </p:extLst>
              </p:nvPr>
            </p:nvGraphicFramePr>
            <p:xfrm>
              <a:off x="4973782" y="0"/>
              <a:ext cx="3436524" cy="6784991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914073">
                      <a:extLst>
                        <a:ext uri="{9D8B030D-6E8A-4147-A177-3AD203B41FA5}">
                          <a16:colId xmlns:a16="http://schemas.microsoft.com/office/drawing/2014/main" val="1354103593"/>
                        </a:ext>
                      </a:extLst>
                    </a:gridCol>
                    <a:gridCol w="522451">
                      <a:extLst>
                        <a:ext uri="{9D8B030D-6E8A-4147-A177-3AD203B41FA5}">
                          <a16:colId xmlns:a16="http://schemas.microsoft.com/office/drawing/2014/main" val="3127680930"/>
                        </a:ext>
                      </a:extLst>
                    </a:gridCol>
                  </a:tblGrid>
                  <a:tr h="664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+mj-lt"/>
                            </a:rPr>
                            <a:t> </a:t>
                          </a:r>
                          <a:r>
                            <a:rPr lang="en-US" sz="2000" b="1" dirty="0">
                              <a:latin typeface="+mj-lt"/>
                            </a:rPr>
                            <a:t>u </a:t>
                          </a:r>
                          <a:r>
                            <a:rPr lang="en-US" sz="2000" baseline="-25000" dirty="0" err="1">
                              <a:latin typeface="+mj-lt"/>
                            </a:rPr>
                            <a:t>i</a:t>
                          </a:r>
                          <a:r>
                            <a:rPr lang="en-US" sz="2000" dirty="0">
                              <a:latin typeface="+mj-lt"/>
                            </a:rPr>
                            <a:t> = </a:t>
                          </a:r>
                          <a:r>
                            <a:rPr lang="en-US" sz="2000" b="1" dirty="0">
                              <a:latin typeface="+mj-lt"/>
                            </a:rPr>
                            <a:t>C </a:t>
                          </a:r>
                          <a:r>
                            <a:rPr lang="en-US" sz="2000" dirty="0">
                              <a:latin typeface="+mj-lt"/>
                            </a:rPr>
                            <a:t> </a:t>
                          </a:r>
                          <a:r>
                            <a:rPr lang="en-US" sz="2000" b="1" dirty="0">
                              <a:latin typeface="+mj-lt"/>
                            </a:rPr>
                            <a:t>X </a:t>
                          </a:r>
                          <a:r>
                            <a:rPr lang="en-US" sz="2000" baseline="-25000" dirty="0" err="1">
                              <a:latin typeface="+mj-lt"/>
                            </a:rPr>
                            <a:t>i</a:t>
                          </a:r>
                          <a:r>
                            <a:rPr lang="en-US" sz="2000" dirty="0">
                              <a:latin typeface="+mj-lt"/>
                            </a:rPr>
                            <a:t> + </a:t>
                          </a:r>
                          <a:r>
                            <a:rPr lang="en-US" sz="2000" b="1" dirty="0">
                              <a:latin typeface="+mj-lt"/>
                            </a:rPr>
                            <a:t>C </a:t>
                          </a:r>
                          <a:r>
                            <a:rPr lang="en-US" sz="2000" baseline="-25000" dirty="0">
                              <a:latin typeface="+mj-lt"/>
                            </a:rPr>
                            <a:t>f  </a:t>
                          </a:r>
                          <a:r>
                            <a:rPr lang="en-US" sz="2000" b="1" dirty="0">
                              <a:latin typeface="+mj-lt"/>
                            </a:rPr>
                            <a:t>X </a:t>
                          </a:r>
                          <a:r>
                            <a:rPr lang="en-US" sz="2000" baseline="30000" dirty="0">
                              <a:latin typeface="+mj-lt"/>
                            </a:rPr>
                            <a:t>f </a:t>
                          </a:r>
                          <a:r>
                            <a:rPr lang="en-US" sz="2000" baseline="-25000" dirty="0" err="1">
                              <a:latin typeface="+mj-lt"/>
                            </a:rPr>
                            <a:t>i</a:t>
                          </a:r>
                          <a:endParaRPr lang="en-US" sz="20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3921142"/>
                      </a:ext>
                    </a:extLst>
                  </a:tr>
                  <a:tr h="56815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>
                              <a:latin typeface="+mj-lt"/>
                            </a:rPr>
                            <a:t>C</a:t>
                          </a:r>
                          <a:r>
                            <a:rPr lang="en-US" sz="2000" b="1" baseline="30000" dirty="0">
                              <a:latin typeface="+mj-lt"/>
                            </a:rPr>
                            <a:t>T </a:t>
                          </a:r>
                          <a:r>
                            <a:rPr lang="en-US" sz="2000" b="1" dirty="0">
                              <a:latin typeface="+mj-lt"/>
                            </a:rPr>
                            <a:t>U </a:t>
                          </a:r>
                          <a:r>
                            <a:rPr lang="en-US" sz="2000" b="1" baseline="-25000" dirty="0" err="1">
                              <a:latin typeface="+mj-lt"/>
                            </a:rPr>
                            <a:t>i</a:t>
                          </a:r>
                          <a:r>
                            <a:rPr lang="en-US" sz="2000" b="1" baseline="-25000" dirty="0">
                              <a:latin typeface="+mj-lt"/>
                            </a:rPr>
                            <a:t> </a:t>
                          </a:r>
                          <a:r>
                            <a:rPr lang="en-US" sz="2000" b="1" dirty="0">
                              <a:latin typeface="+mj-lt"/>
                            </a:rPr>
                            <a:t>L</a:t>
                          </a:r>
                          <a:r>
                            <a:rPr lang="en-US" sz="2000" b="1" baseline="30000" dirty="0">
                              <a:latin typeface="+mj-lt"/>
                            </a:rPr>
                            <a:t>-1  </a:t>
                          </a:r>
                          <a:r>
                            <a:rPr lang="en-US" sz="2000" b="1" dirty="0">
                              <a:latin typeface="+mj-lt"/>
                            </a:rPr>
                            <a:t>s</a:t>
                          </a:r>
                          <a:r>
                            <a:rPr lang="en-US" sz="2000" b="1" baseline="30000" dirty="0">
                              <a:latin typeface="+mj-lt"/>
                            </a:rPr>
                            <a:t>     </a:t>
                          </a:r>
                          <a:r>
                            <a:rPr lang="en-US" sz="2000" dirty="0">
                              <a:latin typeface="+mj-lt"/>
                            </a:rPr>
                            <a:t>= </a:t>
                          </a:r>
                          <a:r>
                            <a:rPr lang="en-US" sz="2000" b="1" dirty="0">
                              <a:latin typeface="+mj-lt"/>
                            </a:rPr>
                            <a:t>p</a:t>
                          </a:r>
                          <a:r>
                            <a:rPr lang="en-US" sz="2000" baseline="-25000" dirty="0">
                              <a:latin typeface="+mj-lt"/>
                            </a:rPr>
                            <a:t>i	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917580"/>
                      </a:ext>
                    </a:extLst>
                  </a:tr>
                  <a:tr h="9314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</m:t>
                                    </m:r>
                                  </m:num>
                                  <m:den>
                                    <m:r>
                                      <a:rPr lang="en-US" sz="20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xi</m:t>
                                    </m:r>
                                  </m:den>
                                </m:f>
                                <m:r>
                                  <a:rPr lang="en-US" sz="20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n-US" sz="20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𝐓</m:t>
                                    </m:r>
                                  </m:sup>
                                </m:sSup>
                                <m:r>
                                  <a:rPr lang="en-US" sz="20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𝐔</m:t>
                                </m:r>
                                <m:sSup>
                                  <m:sSupPr>
                                    <m:ctrlPr>
                                      <a:rPr lang="en-US" sz="20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kern="1200" baseline="-250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en-US" sz="20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𝐋</m:t>
                                    </m:r>
                                  </m:e>
                                  <m:sup>
                                    <m:r>
                                      <a:rPr lang="en-US" sz="20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9901753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𝐪=𝐋</a:t>
                          </a:r>
                          <a:r>
                            <a:rPr lang="en-US" sz="2000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−1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𝐬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415841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𝐂</a:t>
                          </a:r>
                          <a:r>
                            <a:rPr lang="en-US" sz="2000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𝐔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𝐪=𝐩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endParaRPr lang="en-US" sz="20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107107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𝐔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i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𝐪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𝐐𝐮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i</a:t>
                          </a:r>
                          <a:endParaRPr lang="en-US" sz="2000" baseline="-25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1432890"/>
                      </a:ext>
                    </a:extLst>
                  </a:tr>
                  <a:tr h="82002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𝐂</a:t>
                          </a:r>
                          <a:r>
                            <a:rPr lang="en-US" sz="2000" baseline="30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𝐐𝐂𝐱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i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𝐂</a:t>
                          </a:r>
                          <a:r>
                            <a:rPr lang="en-US" sz="2000" baseline="30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𝐐𝐂</a:t>
                          </a:r>
                          <a:r>
                            <a:rPr lang="en-US" sz="2000" baseline="30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𝑓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𝐱</a:t>
                          </a:r>
                          <a:r>
                            <a:rPr lang="en-US" sz="2000" baseline="30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𝑓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𝐩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i</a:t>
                          </a:r>
                          <a:endParaRPr lang="en-US" sz="2000" baseline="-25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9921709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𝐃𝐗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+𝐃</a:t>
                          </a:r>
                          <a:r>
                            <a:rPr lang="en-US" sz="2000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𝑓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𝐗</a:t>
                          </a:r>
                          <a:r>
                            <a:rPr lang="en-US" sz="2000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𝑓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=𝐩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endParaRPr lang="en-US" sz="2000" baseline="-25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971654"/>
                      </a:ext>
                    </a:extLst>
                  </a:tr>
                  <a:tr h="82002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𝐗</a:t>
                          </a:r>
                          <a:r>
                            <a:rPr lang="en-US" sz="2000" b="1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= D</a:t>
                          </a:r>
                          <a:r>
                            <a:rPr lang="en-US" sz="20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(𝐩</a:t>
                          </a:r>
                          <a:r>
                            <a:rPr lang="en-US" sz="2000" b="1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b="1" kern="1200" baseline="-25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 - 𝐃</a:t>
                          </a:r>
                          <a:r>
                            <a:rPr lang="en-US" sz="20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𝑓 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𝐗</a:t>
                          </a:r>
                          <a:r>
                            <a:rPr lang="en-US" sz="20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𝑓</a:t>
                          </a:r>
                          <a:r>
                            <a:rPr lang="en-US" sz="2000" b="1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2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4348834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𝐬=𝐋𝐪</a:t>
                          </a:r>
                          <a:endParaRPr lang="en-US" sz="2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6352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98BED95D-C144-4C71-9793-92BC9F4BE5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937342"/>
                  </p:ext>
                </p:extLst>
              </p:nvPr>
            </p:nvGraphicFramePr>
            <p:xfrm>
              <a:off x="4973782" y="0"/>
              <a:ext cx="3436524" cy="6784991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914073">
                      <a:extLst>
                        <a:ext uri="{9D8B030D-6E8A-4147-A177-3AD203B41FA5}">
                          <a16:colId xmlns:a16="http://schemas.microsoft.com/office/drawing/2014/main" val="1354103593"/>
                        </a:ext>
                      </a:extLst>
                    </a:gridCol>
                    <a:gridCol w="522451">
                      <a:extLst>
                        <a:ext uri="{9D8B030D-6E8A-4147-A177-3AD203B41FA5}">
                          <a16:colId xmlns:a16="http://schemas.microsoft.com/office/drawing/2014/main" val="3127680930"/>
                        </a:ext>
                      </a:extLst>
                    </a:gridCol>
                  </a:tblGrid>
                  <a:tr h="664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+mj-lt"/>
                            </a:rPr>
                            <a:t> </a:t>
                          </a:r>
                          <a:r>
                            <a:rPr lang="en-US" sz="2000" b="1" dirty="0">
                              <a:latin typeface="+mj-lt"/>
                            </a:rPr>
                            <a:t>u </a:t>
                          </a:r>
                          <a:r>
                            <a:rPr lang="en-US" sz="2000" baseline="-25000" dirty="0" err="1">
                              <a:latin typeface="+mj-lt"/>
                            </a:rPr>
                            <a:t>i</a:t>
                          </a:r>
                          <a:r>
                            <a:rPr lang="en-US" sz="2000" dirty="0">
                              <a:latin typeface="+mj-lt"/>
                            </a:rPr>
                            <a:t> = </a:t>
                          </a:r>
                          <a:r>
                            <a:rPr lang="en-US" sz="2000" b="1" dirty="0">
                              <a:latin typeface="+mj-lt"/>
                            </a:rPr>
                            <a:t>C </a:t>
                          </a:r>
                          <a:r>
                            <a:rPr lang="en-US" sz="2000" dirty="0">
                              <a:latin typeface="+mj-lt"/>
                            </a:rPr>
                            <a:t> </a:t>
                          </a:r>
                          <a:r>
                            <a:rPr lang="en-US" sz="2000" b="1" dirty="0">
                              <a:latin typeface="+mj-lt"/>
                            </a:rPr>
                            <a:t>X </a:t>
                          </a:r>
                          <a:r>
                            <a:rPr lang="en-US" sz="2000" baseline="-25000" dirty="0" err="1">
                              <a:latin typeface="+mj-lt"/>
                            </a:rPr>
                            <a:t>i</a:t>
                          </a:r>
                          <a:r>
                            <a:rPr lang="en-US" sz="2000" dirty="0">
                              <a:latin typeface="+mj-lt"/>
                            </a:rPr>
                            <a:t> + </a:t>
                          </a:r>
                          <a:r>
                            <a:rPr lang="en-US" sz="2000" b="1" dirty="0">
                              <a:latin typeface="+mj-lt"/>
                            </a:rPr>
                            <a:t>C </a:t>
                          </a:r>
                          <a:r>
                            <a:rPr lang="en-US" sz="2000" baseline="-25000" dirty="0">
                              <a:latin typeface="+mj-lt"/>
                            </a:rPr>
                            <a:t>f  </a:t>
                          </a:r>
                          <a:r>
                            <a:rPr lang="en-US" sz="2000" b="1" dirty="0">
                              <a:latin typeface="+mj-lt"/>
                            </a:rPr>
                            <a:t>X </a:t>
                          </a:r>
                          <a:r>
                            <a:rPr lang="en-US" sz="2000" baseline="30000" dirty="0">
                              <a:latin typeface="+mj-lt"/>
                            </a:rPr>
                            <a:t>f </a:t>
                          </a:r>
                          <a:r>
                            <a:rPr lang="en-US" sz="2000" baseline="-25000" dirty="0" err="1">
                              <a:latin typeface="+mj-lt"/>
                            </a:rPr>
                            <a:t>i</a:t>
                          </a:r>
                          <a:endParaRPr lang="en-US" sz="20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3921142"/>
                      </a:ext>
                    </a:extLst>
                  </a:tr>
                  <a:tr h="56815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>
                              <a:latin typeface="+mj-lt"/>
                            </a:rPr>
                            <a:t>C</a:t>
                          </a:r>
                          <a:r>
                            <a:rPr lang="en-US" sz="2000" b="1" baseline="30000" dirty="0">
                              <a:latin typeface="+mj-lt"/>
                            </a:rPr>
                            <a:t>T </a:t>
                          </a:r>
                          <a:r>
                            <a:rPr lang="en-US" sz="2000" b="1" dirty="0">
                              <a:latin typeface="+mj-lt"/>
                            </a:rPr>
                            <a:t>U </a:t>
                          </a:r>
                          <a:r>
                            <a:rPr lang="en-US" sz="2000" b="1" baseline="-25000" dirty="0" err="1">
                              <a:latin typeface="+mj-lt"/>
                            </a:rPr>
                            <a:t>i</a:t>
                          </a:r>
                          <a:r>
                            <a:rPr lang="en-US" sz="2000" b="1" baseline="-25000" dirty="0">
                              <a:latin typeface="+mj-lt"/>
                            </a:rPr>
                            <a:t> </a:t>
                          </a:r>
                          <a:r>
                            <a:rPr lang="en-US" sz="2000" b="1" dirty="0">
                              <a:latin typeface="+mj-lt"/>
                            </a:rPr>
                            <a:t>L</a:t>
                          </a:r>
                          <a:r>
                            <a:rPr lang="en-US" sz="2000" b="1" baseline="30000" dirty="0">
                              <a:latin typeface="+mj-lt"/>
                            </a:rPr>
                            <a:t>-1  </a:t>
                          </a:r>
                          <a:r>
                            <a:rPr lang="en-US" sz="2000" b="1" dirty="0">
                              <a:latin typeface="+mj-lt"/>
                            </a:rPr>
                            <a:t>s</a:t>
                          </a:r>
                          <a:r>
                            <a:rPr lang="en-US" sz="2000" b="1" baseline="30000" dirty="0">
                              <a:latin typeface="+mj-lt"/>
                            </a:rPr>
                            <a:t>     </a:t>
                          </a:r>
                          <a:r>
                            <a:rPr lang="en-US" sz="2000" dirty="0">
                              <a:latin typeface="+mj-lt"/>
                            </a:rPr>
                            <a:t>= </a:t>
                          </a:r>
                          <a:r>
                            <a:rPr lang="en-US" sz="2000" b="1" dirty="0">
                              <a:latin typeface="+mj-lt"/>
                            </a:rPr>
                            <a:t>p</a:t>
                          </a:r>
                          <a:r>
                            <a:rPr lang="en-US" sz="2000" baseline="-25000" dirty="0">
                              <a:latin typeface="+mj-lt"/>
                            </a:rPr>
                            <a:t>i	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917580"/>
                      </a:ext>
                    </a:extLst>
                  </a:tr>
                  <a:tr h="9314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" t="-135294" r="-18580" b="-497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9901753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𝐪=𝐋</a:t>
                          </a:r>
                          <a:r>
                            <a:rPr lang="en-US" sz="2000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−1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𝐬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415841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𝐂</a:t>
                          </a:r>
                          <a:r>
                            <a:rPr lang="en-US" sz="2000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𝐔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𝐪=𝐩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endParaRPr lang="en-US" sz="2000" baseline="-250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107107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𝐔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i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𝐪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𝐐𝐮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i</a:t>
                          </a:r>
                          <a:endParaRPr lang="en-US" sz="2000" baseline="-25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1432890"/>
                      </a:ext>
                    </a:extLst>
                  </a:tr>
                  <a:tr h="82002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𝐂</a:t>
                          </a:r>
                          <a:r>
                            <a:rPr lang="en-US" sz="2000" baseline="30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𝐐𝐂𝐱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i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𝐂</a:t>
                          </a:r>
                          <a:r>
                            <a:rPr lang="en-US" sz="2000" baseline="30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𝐐𝐂</a:t>
                          </a:r>
                          <a:r>
                            <a:rPr lang="en-US" sz="2000" baseline="30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𝑓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𝐱</a:t>
                          </a:r>
                          <a:r>
                            <a:rPr lang="en-US" sz="2000" baseline="30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𝑓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sz="2000" dirty="0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𝐩</a:t>
                          </a:r>
                          <a:r>
                            <a:rPr lang="en-US" sz="2000" baseline="-25000" dirty="0" err="1">
                              <a:effectLst/>
                              <a:latin typeface="+mj-lt"/>
                              <a:ea typeface="Yu Mincho" panose="02020400000000000000" pitchFamily="18" charset="-128"/>
                              <a:cs typeface="Cambria Math" panose="02040503050406030204" pitchFamily="18" charset="0"/>
                            </a:rPr>
                            <a:t>i</a:t>
                          </a:r>
                          <a:endParaRPr lang="en-US" sz="2000" baseline="-25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9921709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𝐃𝐗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+𝐃</a:t>
                          </a:r>
                          <a:r>
                            <a:rPr lang="en-US" sz="2000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𝑓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𝐗</a:t>
                          </a:r>
                          <a:r>
                            <a:rPr lang="en-US" sz="2000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𝑓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=𝐩</a:t>
                          </a:r>
                          <a:r>
                            <a:rPr lang="en-US" sz="2000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endParaRPr lang="en-US" sz="2000" baseline="-25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971654"/>
                      </a:ext>
                    </a:extLst>
                  </a:tr>
                  <a:tr h="82002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𝐗</a:t>
                          </a:r>
                          <a:r>
                            <a:rPr lang="en-US" sz="2000" b="1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= D</a:t>
                          </a:r>
                          <a:r>
                            <a:rPr lang="en-US" sz="20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(𝐩</a:t>
                          </a:r>
                          <a:r>
                            <a:rPr lang="en-US" sz="2000" b="1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b="1" kern="1200" baseline="-25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 - 𝐃</a:t>
                          </a:r>
                          <a:r>
                            <a:rPr lang="en-US" sz="20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𝑓 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𝐗</a:t>
                          </a:r>
                          <a:r>
                            <a:rPr lang="en-US" sz="20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𝑓</a:t>
                          </a:r>
                          <a:r>
                            <a:rPr lang="en-US" sz="2000" b="1" kern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20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2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4348834"/>
                      </a:ext>
                    </a:extLst>
                  </a:tr>
                  <a:tr h="5961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𝐬=𝐋𝐪</a:t>
                          </a:r>
                          <a:endParaRPr lang="en-US" sz="2000" dirty="0">
                            <a:effectLst/>
                            <a:latin typeface="+mj-lt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63523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90211B1-2260-41FB-8027-18EBBB44B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073015"/>
              </p:ext>
            </p:extLst>
          </p:nvPr>
        </p:nvGraphicFramePr>
        <p:xfrm>
          <a:off x="8763926" y="334903"/>
          <a:ext cx="3344511" cy="567849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43114">
                  <a:extLst>
                    <a:ext uri="{9D8B030D-6E8A-4147-A177-3AD203B41FA5}">
                      <a16:colId xmlns:a16="http://schemas.microsoft.com/office/drawing/2014/main" val="1828148779"/>
                    </a:ext>
                  </a:extLst>
                </a:gridCol>
                <a:gridCol w="2701397">
                  <a:extLst>
                    <a:ext uri="{9D8B030D-6E8A-4147-A177-3AD203B41FA5}">
                      <a16:colId xmlns:a16="http://schemas.microsoft.com/office/drawing/2014/main" val="904930135"/>
                    </a:ext>
                  </a:extLst>
                </a:gridCol>
              </a:tblGrid>
              <a:tr h="291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 of 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34122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u-  co-ordinate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603937"/>
                  </a:ext>
                </a:extLst>
              </a:tr>
              <a:tr h="118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Branch Node Connectivity Matrix for free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823834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Branch Nodes Connectivity Matrix for fixed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59876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r>
                        <a:rPr lang="en-US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ordinate of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46094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r>
                        <a:rPr lang="en-US" b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Co-ordinate difference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35244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r>
                        <a:rPr lang="en-US" b="1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Member Length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56415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r>
                        <a:rPr lang="en-US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Member forces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187200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r>
                        <a:rPr lang="en-US" b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Member force along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349708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r>
                        <a:rPr lang="en-US" b="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</a:t>
                      </a:r>
                      <a:r>
                        <a:rPr lang="en-US" b="0" baseline="30000" dirty="0"/>
                        <a:t>T </a:t>
                      </a:r>
                      <a:r>
                        <a:rPr lang="en-US" b="0" baseline="0" dirty="0"/>
                        <a:t>Q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07404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r>
                        <a:rPr lang="en-US" b="0" dirty="0"/>
                        <a:t>D</a:t>
                      </a:r>
                      <a:r>
                        <a:rPr lang="en-US" b="0" baseline="30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</a:t>
                      </a:r>
                      <a:r>
                        <a:rPr lang="en-US" b="0" baseline="30000" dirty="0"/>
                        <a:t>T </a:t>
                      </a:r>
                      <a:r>
                        <a:rPr lang="en-US" b="0" baseline="0" dirty="0"/>
                        <a:t>Q C</a:t>
                      </a:r>
                      <a:r>
                        <a:rPr lang="en-US" b="0" baseline="30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366302"/>
                  </a:ext>
                </a:extLst>
              </a:tr>
              <a:tr h="424062">
                <a:tc>
                  <a:txBody>
                    <a:bodyPr/>
                    <a:lstStyle/>
                    <a:p>
                      <a:r>
                        <a:rPr lang="en-US" b="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Member force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01101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D3F32D-7EF4-40EA-8BBC-CD738947F20C}"/>
              </a:ext>
            </a:extLst>
          </p:cNvPr>
          <p:cNvSpPr/>
          <p:nvPr/>
        </p:nvSpPr>
        <p:spPr>
          <a:xfrm>
            <a:off x="4935732" y="5323652"/>
            <a:ext cx="3601777" cy="1397039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6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116" y="-76412"/>
            <a:ext cx="4532976" cy="5242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FORCE DENSITY METHOD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911836-5DA6-4ABD-A27E-840DDD69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827" y="6995267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55E8FC-AC14-4B09-BE86-FCD254932189}"/>
              </a:ext>
            </a:extLst>
          </p:cNvPr>
          <p:cNvSpPr/>
          <p:nvPr/>
        </p:nvSpPr>
        <p:spPr>
          <a:xfrm>
            <a:off x="5416415" y="1371567"/>
            <a:ext cx="2183365" cy="220668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3F137E9-92BF-4BE8-B0B3-5C117059B8F7}"/>
              </a:ext>
            </a:extLst>
          </p:cNvPr>
          <p:cNvSpPr txBox="1">
            <a:spLocks/>
          </p:cNvSpPr>
          <p:nvPr/>
        </p:nvSpPr>
        <p:spPr>
          <a:xfrm>
            <a:off x="5467729" y="1915987"/>
            <a:ext cx="2183364" cy="1310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FORCE DENSITY METHOD</a:t>
            </a:r>
          </a:p>
          <a:p>
            <a:r>
              <a:rPr lang="en-US" sz="2400" dirty="0"/>
              <a:t> ( </a:t>
            </a:r>
            <a:r>
              <a:rPr lang="en-US" sz="2400" dirty="0" err="1"/>
              <a:t>Schek</a:t>
            </a:r>
            <a:r>
              <a:rPr lang="en-US" sz="2400" dirty="0"/>
              <a:t>, 1974)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801EA3D-B72F-40A5-A9B1-8BE040199526}"/>
              </a:ext>
            </a:extLst>
          </p:cNvPr>
          <p:cNvSpPr/>
          <p:nvPr/>
        </p:nvSpPr>
        <p:spPr>
          <a:xfrm>
            <a:off x="7702407" y="2216706"/>
            <a:ext cx="718457" cy="60649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6D75ACE-7F93-411B-8ED8-44F08ADD7760}"/>
              </a:ext>
            </a:extLst>
          </p:cNvPr>
          <p:cNvSpPr/>
          <p:nvPr/>
        </p:nvSpPr>
        <p:spPr>
          <a:xfrm>
            <a:off x="4473134" y="2202710"/>
            <a:ext cx="839755" cy="63448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87D48F-7B3C-444B-96C6-F275B13EFA11}"/>
              </a:ext>
            </a:extLst>
          </p:cNvPr>
          <p:cNvSpPr txBox="1">
            <a:spLocks/>
          </p:cNvSpPr>
          <p:nvPr/>
        </p:nvSpPr>
        <p:spPr>
          <a:xfrm>
            <a:off x="1958650" y="438539"/>
            <a:ext cx="1083907" cy="417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INPUT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DF50E2-88D4-43E9-8F5E-C511A96D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44" y="790186"/>
            <a:ext cx="1755853" cy="164044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510A52-6A01-4B9F-BF57-8CCC7FE9AB54}"/>
              </a:ext>
            </a:extLst>
          </p:cNvPr>
          <p:cNvSpPr/>
          <p:nvPr/>
        </p:nvSpPr>
        <p:spPr>
          <a:xfrm>
            <a:off x="762054" y="754167"/>
            <a:ext cx="3592286" cy="44251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B34D6EB-8824-49BC-AF69-05636F2BD83F}"/>
              </a:ext>
            </a:extLst>
          </p:cNvPr>
          <p:cNvSpPr txBox="1">
            <a:spLocks/>
          </p:cNvSpPr>
          <p:nvPr/>
        </p:nvSpPr>
        <p:spPr>
          <a:xfrm>
            <a:off x="1305244" y="2447967"/>
            <a:ext cx="2108020" cy="2933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1.   2D LINE MESH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970D11-C62D-4286-885E-63B08700262D}"/>
              </a:ext>
            </a:extLst>
          </p:cNvPr>
          <p:cNvCxnSpPr>
            <a:cxnSpLocks/>
          </p:cNvCxnSpPr>
          <p:nvPr/>
        </p:nvCxnSpPr>
        <p:spPr>
          <a:xfrm>
            <a:off x="1497986" y="2729716"/>
            <a:ext cx="2248677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802E7DCE-F8EC-490B-8A40-2038C8123149}"/>
              </a:ext>
            </a:extLst>
          </p:cNvPr>
          <p:cNvSpPr txBox="1">
            <a:spLocks/>
          </p:cNvSpPr>
          <p:nvPr/>
        </p:nvSpPr>
        <p:spPr>
          <a:xfrm>
            <a:off x="1305244" y="2789448"/>
            <a:ext cx="2108020" cy="2933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2.   FORCE DENSITY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A61545-9BC6-4921-91E3-E64EAE5785C3}"/>
              </a:ext>
            </a:extLst>
          </p:cNvPr>
          <p:cNvCxnSpPr>
            <a:cxnSpLocks/>
          </p:cNvCxnSpPr>
          <p:nvPr/>
        </p:nvCxnSpPr>
        <p:spPr>
          <a:xfrm>
            <a:off x="1483014" y="3100111"/>
            <a:ext cx="2248677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5C65F5FE-6ADD-42AE-BAA6-C48DFB1D35D5}"/>
              </a:ext>
            </a:extLst>
          </p:cNvPr>
          <p:cNvSpPr txBox="1">
            <a:spLocks/>
          </p:cNvSpPr>
          <p:nvPr/>
        </p:nvSpPr>
        <p:spPr>
          <a:xfrm>
            <a:off x="1277392" y="3227324"/>
            <a:ext cx="2668555" cy="711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3.  NODAL LOADS</a:t>
            </a:r>
          </a:p>
          <a:p>
            <a:pPr algn="ctr"/>
            <a:r>
              <a:rPr lang="en-US" sz="2000" dirty="0"/>
              <a:t> (X, Y or Z direction)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A484ED-1DC8-4993-A26A-9D18704D5282}"/>
              </a:ext>
            </a:extLst>
          </p:cNvPr>
          <p:cNvCxnSpPr>
            <a:cxnSpLocks/>
          </p:cNvCxnSpPr>
          <p:nvPr/>
        </p:nvCxnSpPr>
        <p:spPr>
          <a:xfrm>
            <a:off x="1456004" y="3852533"/>
            <a:ext cx="2248677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72CC2E91-EF53-4ECF-AE0F-826A896AB8D8}"/>
              </a:ext>
            </a:extLst>
          </p:cNvPr>
          <p:cNvSpPr txBox="1">
            <a:spLocks/>
          </p:cNvSpPr>
          <p:nvPr/>
        </p:nvSpPr>
        <p:spPr>
          <a:xfrm>
            <a:off x="1306286" y="3993993"/>
            <a:ext cx="2733869" cy="290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4.  FIXED POINTS</a:t>
            </a:r>
          </a:p>
          <a:p>
            <a:pPr algn="ctr"/>
            <a:r>
              <a:rPr lang="en-US" sz="2000" dirty="0"/>
              <a:t>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6AF8FA-1E5A-4000-A0E1-5325DAC189B4}"/>
              </a:ext>
            </a:extLst>
          </p:cNvPr>
          <p:cNvCxnSpPr>
            <a:cxnSpLocks/>
          </p:cNvCxnSpPr>
          <p:nvPr/>
        </p:nvCxnSpPr>
        <p:spPr>
          <a:xfrm>
            <a:off x="1456004" y="4365576"/>
            <a:ext cx="2248677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474DB111-626B-4946-BDAE-43FFAF54A339}"/>
              </a:ext>
            </a:extLst>
          </p:cNvPr>
          <p:cNvSpPr txBox="1">
            <a:spLocks/>
          </p:cNvSpPr>
          <p:nvPr/>
        </p:nvSpPr>
        <p:spPr>
          <a:xfrm>
            <a:off x="1306286" y="4468129"/>
            <a:ext cx="2668555" cy="711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5.  CONSTRAINTS </a:t>
            </a:r>
          </a:p>
          <a:p>
            <a:r>
              <a:rPr lang="en-US" sz="2000" dirty="0"/>
              <a:t>      ( NOT CONSIDERED)</a:t>
            </a:r>
          </a:p>
          <a:p>
            <a:pPr algn="ctr"/>
            <a:r>
              <a:rPr lang="en-US" sz="2000" dirty="0"/>
              <a:t> 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376680A-61F7-4DCD-AA43-86CB26B80CCF}"/>
              </a:ext>
            </a:extLst>
          </p:cNvPr>
          <p:cNvSpPr txBox="1">
            <a:spLocks/>
          </p:cNvSpPr>
          <p:nvPr/>
        </p:nvSpPr>
        <p:spPr>
          <a:xfrm>
            <a:off x="9125544" y="368178"/>
            <a:ext cx="1218429" cy="417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OUTPUT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FFE5531-1CB0-4409-89D6-C7100B6D62B7}"/>
              </a:ext>
            </a:extLst>
          </p:cNvPr>
          <p:cNvSpPr txBox="1">
            <a:spLocks/>
          </p:cNvSpPr>
          <p:nvPr/>
        </p:nvSpPr>
        <p:spPr>
          <a:xfrm>
            <a:off x="5727888" y="473140"/>
            <a:ext cx="1503336" cy="417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FUNCTION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218AD1-62E5-4641-B5FB-199757D9CE27}"/>
              </a:ext>
            </a:extLst>
          </p:cNvPr>
          <p:cNvGrpSpPr/>
          <p:nvPr/>
        </p:nvGrpSpPr>
        <p:grpSpPr>
          <a:xfrm>
            <a:off x="8533685" y="856017"/>
            <a:ext cx="2796432" cy="2595557"/>
            <a:chOff x="8583805" y="1416606"/>
            <a:chExt cx="2796432" cy="259555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985B45B-8E32-44D8-A248-31DB0FC99D3A}"/>
                </a:ext>
              </a:extLst>
            </p:cNvPr>
            <p:cNvSpPr/>
            <p:nvPr/>
          </p:nvSpPr>
          <p:spPr>
            <a:xfrm>
              <a:off x="8583805" y="1416606"/>
              <a:ext cx="2796432" cy="25955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39102410-8672-431D-ABB7-999B259E4219}"/>
                </a:ext>
              </a:extLst>
            </p:cNvPr>
            <p:cNvSpPr txBox="1">
              <a:spLocks/>
            </p:cNvSpPr>
            <p:nvPr/>
          </p:nvSpPr>
          <p:spPr>
            <a:xfrm>
              <a:off x="8809305" y="1616946"/>
              <a:ext cx="2108020" cy="115347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8800" kern="1200" spc="-120" baseline="0">
                  <a:solidFill>
                    <a:srgbClr val="FFFFF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/>
                <a:t>NODAL CO-ORDINATES OF THE POINTS IN EQUILIBRIUM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2824FDF-9702-4E74-AD16-8920EA77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926" y="2671360"/>
              <a:ext cx="2486636" cy="1063491"/>
            </a:xfrm>
            <a:prstGeom prst="rect">
              <a:avLst/>
            </a:prstGeom>
          </p:spPr>
        </p:pic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C6B549B-BCA4-49EA-8534-711D2551A91F}"/>
              </a:ext>
            </a:extLst>
          </p:cNvPr>
          <p:cNvSpPr/>
          <p:nvPr/>
        </p:nvSpPr>
        <p:spPr>
          <a:xfrm rot="5400000">
            <a:off x="9626581" y="3599680"/>
            <a:ext cx="373226" cy="3303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FB40A9A-5197-4F9A-83F3-BF99884C5773}"/>
              </a:ext>
            </a:extLst>
          </p:cNvPr>
          <p:cNvSpPr txBox="1">
            <a:spLocks/>
          </p:cNvSpPr>
          <p:nvPr/>
        </p:nvSpPr>
        <p:spPr>
          <a:xfrm>
            <a:off x="318184" y="5218974"/>
            <a:ext cx="8611212" cy="13970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u="sng" dirty="0"/>
              <a:t>NOTE: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OUTPUTS OF AIRY STRESS FUNCTION CAN BE USED AS  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CHANGE IN SLOPE BETWEEN SURFACES/ PROJECTED LENGTH AS FORCE DENSITIES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PROJECTION OF FUNCTION AS 2D LINE MESH ( TOPOLOGY OF MESH)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5A7D931-1BC9-47B4-81C2-1BC196EB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603" y="3943660"/>
            <a:ext cx="3522310" cy="1255955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9A72ED33-3AF2-4FC8-B9C0-80E367F9AF36}"/>
              </a:ext>
            </a:extLst>
          </p:cNvPr>
          <p:cNvSpPr txBox="1">
            <a:spLocks/>
          </p:cNvSpPr>
          <p:nvPr/>
        </p:nvSpPr>
        <p:spPr>
          <a:xfrm>
            <a:off x="7973603" y="5218973"/>
            <a:ext cx="3737304" cy="514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FINAL SHAPE  AND MEMBER FORCES </a:t>
            </a:r>
          </a:p>
          <a:p>
            <a:pPr algn="ctr"/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906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4" grpId="0" animBg="1"/>
      <p:bldP spid="6" grpId="0" animBg="1"/>
      <p:bldP spid="20" grpId="0"/>
      <p:bldP spid="23" grpId="0" animBg="1"/>
      <p:bldP spid="24" grpId="0"/>
      <p:bldP spid="33" grpId="0"/>
      <p:bldP spid="35" grpId="0"/>
      <p:bldP spid="38" grpId="0"/>
      <p:bldP spid="40" grpId="0"/>
      <p:bldP spid="41" grpId="0"/>
      <p:bldP spid="44" grpId="0"/>
      <p:bldP spid="48" grpId="0" animBg="1"/>
      <p:bldP spid="49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82" y="133560"/>
            <a:ext cx="4195747" cy="6618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AIRY STRESS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2A1596F0-A202-479B-8B4C-D434C8C9A0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1430" y="1075497"/>
                <a:ext cx="10169139" cy="19756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8800" kern="1200" spc="-120" baseline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George </a:t>
                </a:r>
                <a:r>
                  <a:rPr lang="en-US" sz="2400" dirty="0" err="1"/>
                  <a:t>Bidell</a:t>
                </a:r>
                <a:r>
                  <a:rPr lang="en-US" sz="2400" dirty="0"/>
                  <a:t> Airy ( 1862) formulated Airy Stress Functions for determination of stresses in cantilever bridges . 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A 3D surface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over 2D </a:t>
                </a:r>
                <a:r>
                  <a:rPr lang="en-US" sz="2400" dirty="0" err="1"/>
                  <a:t>xy</a:t>
                </a:r>
                <a:r>
                  <a:rPr lang="en-US" sz="2400" dirty="0"/>
                  <a:t>-plane that contains the structure, the differentiation of which gives the following :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2A1596F0-A202-479B-8B4C-D434C8C9A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30" y="1075497"/>
                <a:ext cx="10169139" cy="1975613"/>
              </a:xfrm>
              <a:prstGeom prst="rect">
                <a:avLst/>
              </a:prstGeom>
              <a:blipFill>
                <a:blip r:embed="rId2"/>
                <a:stretch>
                  <a:fillRect l="-959" t="-2462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7E9F3-B568-4196-A910-90D6FD10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9E93EEA-7915-4E59-8BF8-5A04DA74BD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157820"/>
                  </p:ext>
                </p:extLst>
              </p:nvPr>
            </p:nvGraphicFramePr>
            <p:xfrm>
              <a:off x="1119034" y="3146719"/>
              <a:ext cx="2931795" cy="23269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931795">
                      <a:extLst>
                        <a:ext uri="{9D8B030D-6E8A-4147-A177-3AD203B41FA5}">
                          <a16:colId xmlns:a16="http://schemas.microsoft.com/office/drawing/2014/main" val="30482204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800699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8335003"/>
                      </a:ext>
                    </a:extLst>
                  </a:tr>
                  <a:tr h="67373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 −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num>
                                  <m:den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Mangal" panose="02040503050203030202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030238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9E93EEA-7915-4E59-8BF8-5A04DA74BD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157820"/>
                  </p:ext>
                </p:extLst>
              </p:nvPr>
            </p:nvGraphicFramePr>
            <p:xfrm>
              <a:off x="1119034" y="3146719"/>
              <a:ext cx="2931795" cy="23549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931795">
                      <a:extLst>
                        <a:ext uri="{9D8B030D-6E8A-4147-A177-3AD203B41FA5}">
                          <a16:colId xmlns:a16="http://schemas.microsoft.com/office/drawing/2014/main" val="3048220476"/>
                        </a:ext>
                      </a:extLst>
                    </a:gridCol>
                  </a:tblGrid>
                  <a:tr h="8058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7" t="-758" r="-830" b="-194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0069981"/>
                      </a:ext>
                    </a:extLst>
                  </a:tr>
                  <a:tr h="7433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7" t="-108130" r="-830" b="-108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8335003"/>
                      </a:ext>
                    </a:extLst>
                  </a:tr>
                  <a:tr h="8058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7" t="-193939" r="-830" b="-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30238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FF490F9-D76E-4D12-BA9A-2112000E1092}"/>
              </a:ext>
            </a:extLst>
          </p:cNvPr>
          <p:cNvSpPr txBox="1">
            <a:spLocks/>
          </p:cNvSpPr>
          <p:nvPr/>
        </p:nvSpPr>
        <p:spPr>
          <a:xfrm>
            <a:off x="4413380" y="3051110"/>
            <a:ext cx="5333385" cy="2929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437717F1-976F-46AE-B3FC-0FD31D818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9828" y="2927165"/>
                <a:ext cx="6530177" cy="216735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8800" kern="1200" spc="-120" baseline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2400" dirty="0"/>
                  <a:t>Where,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i="1" baseline="-25000" dirty="0"/>
                  <a:t>xx </a:t>
                </a:r>
                <a:r>
                  <a:rPr lang="en-US" sz="2400" i="1" dirty="0"/>
                  <a:t>,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𝑦𝑦</m:t>
                    </m:r>
                  </m:oMath>
                </a14:m>
                <a:r>
                  <a:rPr lang="en-US" sz="2400" i="1" dirty="0"/>
                  <a:t>	      </a:t>
                </a:r>
                <a:r>
                  <a:rPr lang="en-US" sz="2400" dirty="0"/>
                  <a:t>Normal Stress along x and y directions.</a:t>
                </a:r>
                <a:endParaRPr lang="en-US" sz="2400" i="1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sz="2400" dirty="0"/>
                  <a:t>  	      Shear Stress along </a:t>
                </a:r>
                <a:r>
                  <a:rPr lang="en-US" sz="2400" dirty="0" err="1"/>
                  <a:t>xy</a:t>
                </a:r>
                <a:r>
                  <a:rPr lang="en-US" sz="2400" dirty="0"/>
                  <a:t> plane.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 dirty="0"/>
                  <a:t> 	      Assumed Airy Stress Function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437717F1-976F-46AE-B3FC-0FD31D818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28" y="2927165"/>
                <a:ext cx="6530177" cy="2167350"/>
              </a:xfrm>
              <a:prstGeom prst="rect">
                <a:avLst/>
              </a:prstGeom>
              <a:blipFill>
                <a:blip r:embed="rId4"/>
                <a:stretch>
                  <a:fillRect l="-1399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53F36-FC9E-449B-85FF-ADCE298B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832"/>
            <a:ext cx="5848641" cy="34490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8FBD8-DCAC-484A-B2F6-AD25CF59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D0F818-258C-4D09-83DD-F34F9E43C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49" y="702833"/>
            <a:ext cx="6278751" cy="34490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2CC46B-BE49-43DF-9483-2CE25A31CD44}"/>
              </a:ext>
            </a:extLst>
          </p:cNvPr>
          <p:cNvSpPr txBox="1">
            <a:spLocks/>
          </p:cNvSpPr>
          <p:nvPr/>
        </p:nvSpPr>
        <p:spPr>
          <a:xfrm>
            <a:off x="579930" y="278790"/>
            <a:ext cx="4585628" cy="5393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AIRY STRESS FUNCTION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DF5A719-AE3E-460C-BF8B-8E7C6B70CF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7870728"/>
                  </p:ext>
                </p:extLst>
              </p:nvPr>
            </p:nvGraphicFramePr>
            <p:xfrm>
              <a:off x="1296955" y="4267200"/>
              <a:ext cx="8210937" cy="2483587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53201">
                      <a:extLst>
                        <a:ext uri="{9D8B030D-6E8A-4147-A177-3AD203B41FA5}">
                          <a16:colId xmlns:a16="http://schemas.microsoft.com/office/drawing/2014/main" val="2016541684"/>
                        </a:ext>
                      </a:extLst>
                    </a:gridCol>
                    <a:gridCol w="3178868">
                      <a:extLst>
                        <a:ext uri="{9D8B030D-6E8A-4147-A177-3AD203B41FA5}">
                          <a16:colId xmlns:a16="http://schemas.microsoft.com/office/drawing/2014/main" val="1224349510"/>
                        </a:ext>
                      </a:extLst>
                    </a:gridCol>
                    <a:gridCol w="3178868">
                      <a:extLst>
                        <a:ext uri="{9D8B030D-6E8A-4147-A177-3AD203B41FA5}">
                          <a16:colId xmlns:a16="http://schemas.microsoft.com/office/drawing/2014/main" val="1814497398"/>
                        </a:ext>
                      </a:extLst>
                    </a:gridCol>
                  </a:tblGrid>
                  <a:tr h="931549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Yu Mincho" panose="02020400000000000000" pitchFamily="18" charset="-128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strike="sng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𝑓𝑥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 = 0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  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Yu Mincho" panose="02020400000000000000" pitchFamily="18" charset="-128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1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sz="20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1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sz="20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 0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  </a:t>
                          </a:r>
                        </a:p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Yu Mincho" panose="02020400000000000000" pitchFamily="18" charset="-128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73974107"/>
                      </a:ext>
                    </a:extLst>
                  </a:tr>
                  <a:tr h="931648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Yu Mincho" panose="02020400000000000000" pitchFamily="18" charset="-128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strike="sng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sty m:val="p"/>
                                </m:rPr>
                                <a:rPr lang="en-US" sz="2000" b="1" strike="sng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 = 0  </a:t>
                          </a:r>
                        </a:p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Yu Mincho" panose="02020400000000000000" pitchFamily="18" charset="-128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1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sz="20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1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sz="20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= 0  </a:t>
                          </a:r>
                        </a:p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Yu Mincho" panose="02020400000000000000" pitchFamily="18" charset="-128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57619147"/>
                      </a:ext>
                    </a:extLst>
                  </a:tr>
                  <a:tr h="62039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en-US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−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num>
                                  <m:den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Yu Mincho" panose="02020400000000000000" pitchFamily="18" charset="-128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Yu Mincho" panose="02020400000000000000" pitchFamily="18" charset="-128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678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DF5A719-AE3E-460C-BF8B-8E7C6B70CF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7870728"/>
                  </p:ext>
                </p:extLst>
              </p:nvPr>
            </p:nvGraphicFramePr>
            <p:xfrm>
              <a:off x="1296955" y="4267200"/>
              <a:ext cx="8210937" cy="2483587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853201">
                      <a:extLst>
                        <a:ext uri="{9D8B030D-6E8A-4147-A177-3AD203B41FA5}">
                          <a16:colId xmlns:a16="http://schemas.microsoft.com/office/drawing/2014/main" val="2016541684"/>
                        </a:ext>
                      </a:extLst>
                    </a:gridCol>
                    <a:gridCol w="3178868">
                      <a:extLst>
                        <a:ext uri="{9D8B030D-6E8A-4147-A177-3AD203B41FA5}">
                          <a16:colId xmlns:a16="http://schemas.microsoft.com/office/drawing/2014/main" val="1224349510"/>
                        </a:ext>
                      </a:extLst>
                    </a:gridCol>
                    <a:gridCol w="3178868">
                      <a:extLst>
                        <a:ext uri="{9D8B030D-6E8A-4147-A177-3AD203B41FA5}">
                          <a16:colId xmlns:a16="http://schemas.microsoft.com/office/drawing/2014/main" val="1814497398"/>
                        </a:ext>
                      </a:extLst>
                    </a:gridCol>
                  </a:tblGrid>
                  <a:tr h="931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1307" r="-343750" b="-1673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238" t="-1307" r="-100192" b="-1673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58238" t="-1307" r="-192" b="-1673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3974107"/>
                      </a:ext>
                    </a:extLst>
                  </a:tr>
                  <a:tr h="9316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101307" r="-343750" b="-673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58238" t="-101307" r="-100192" b="-673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58238" t="-101307" r="-192" b="-673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7619147"/>
                      </a:ext>
                    </a:extLst>
                  </a:tr>
                  <a:tr h="6203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301961" r="-343750" b="-98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Yu Mincho" panose="02020400000000000000" pitchFamily="18" charset="-128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8678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0036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12" y="0"/>
            <a:ext cx="4532976" cy="5242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GRAHPIC STATICS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911836-5DA6-4ABD-A27E-840DDD69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5322" y="5749953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1BF2-7A1A-42C2-A768-55619BB2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3" y="420417"/>
            <a:ext cx="4846502" cy="234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D8FF8-1147-45BE-8A34-CF506C58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7" y="214085"/>
            <a:ext cx="5427265" cy="248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FAAD9-F2E4-462F-998D-332E5457D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683" y="3332433"/>
            <a:ext cx="4991811" cy="2458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9F32D-9935-41D0-8E61-4C65C9A7B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42" y="3795860"/>
            <a:ext cx="4762528" cy="248644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B0590A-827E-493D-B41D-5BA93CA43D8E}"/>
              </a:ext>
            </a:extLst>
          </p:cNvPr>
          <p:cNvSpPr/>
          <p:nvPr/>
        </p:nvSpPr>
        <p:spPr>
          <a:xfrm>
            <a:off x="5496712" y="1663430"/>
            <a:ext cx="476656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989A748-67E2-407C-83CF-FDAA0B18BEEF}"/>
              </a:ext>
            </a:extLst>
          </p:cNvPr>
          <p:cNvSpPr/>
          <p:nvPr/>
        </p:nvSpPr>
        <p:spPr>
          <a:xfrm>
            <a:off x="8607172" y="2775474"/>
            <a:ext cx="398834" cy="4544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8F52854-4AD9-4E6B-8FB7-065F3F6C3A31}"/>
              </a:ext>
            </a:extLst>
          </p:cNvPr>
          <p:cNvSpPr/>
          <p:nvPr/>
        </p:nvSpPr>
        <p:spPr>
          <a:xfrm rot="10800000">
            <a:off x="5492863" y="4737371"/>
            <a:ext cx="476656" cy="3307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00DCA8F-F643-4AED-AF59-7FB667EB11EC}"/>
              </a:ext>
            </a:extLst>
          </p:cNvPr>
          <p:cNvSpPr txBox="1">
            <a:spLocks/>
          </p:cNvSpPr>
          <p:nvPr/>
        </p:nvSpPr>
        <p:spPr>
          <a:xfrm>
            <a:off x="191094" y="2730330"/>
            <a:ext cx="4762527" cy="461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Form and Force Diagram (Maxwell, 1864 – Mitchell, et al., 2016)</a:t>
            </a:r>
          </a:p>
          <a:p>
            <a:endParaRPr lang="en-US" sz="2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6BE83AF-E796-4B6C-9A3E-BFB4F11FFAB0}"/>
              </a:ext>
            </a:extLst>
          </p:cNvPr>
          <p:cNvSpPr txBox="1">
            <a:spLocks/>
          </p:cNvSpPr>
          <p:nvPr/>
        </p:nvSpPr>
        <p:spPr>
          <a:xfrm>
            <a:off x="6425324" y="5812354"/>
            <a:ext cx="4762527" cy="461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Form and Force Diagram (Cremona – Mitchell, et al., 2016)</a:t>
            </a:r>
          </a:p>
          <a:p>
            <a:endParaRPr lang="en-US" sz="2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C741FA5-006B-4F26-A01C-312DC954D76F}"/>
              </a:ext>
            </a:extLst>
          </p:cNvPr>
          <p:cNvSpPr txBox="1">
            <a:spLocks/>
          </p:cNvSpPr>
          <p:nvPr/>
        </p:nvSpPr>
        <p:spPr>
          <a:xfrm>
            <a:off x="133236" y="6273993"/>
            <a:ext cx="5129111" cy="461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Plane Faced polyhedron representing truss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13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574" y="30475"/>
            <a:ext cx="4532976" cy="5242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GRAHPIC STATICS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911836-5DA6-4ABD-A27E-840DDD69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EF444-A486-46B3-82D8-EA72F4C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74" y="509961"/>
            <a:ext cx="5890154" cy="2789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47C180-89FF-41D7-BD14-ED5BB797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4" y="3901554"/>
            <a:ext cx="5927273" cy="2525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0B6CB-1D60-439A-901B-B51326A04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091" y="477098"/>
            <a:ext cx="3017108" cy="282222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8AAE2E-55C5-4853-AA9A-B35D51121919}"/>
              </a:ext>
            </a:extLst>
          </p:cNvPr>
          <p:cNvGrpSpPr/>
          <p:nvPr/>
        </p:nvGrpSpPr>
        <p:grpSpPr>
          <a:xfrm>
            <a:off x="6727371" y="4898521"/>
            <a:ext cx="4962635" cy="1007706"/>
            <a:chOff x="6727371" y="4217437"/>
            <a:chExt cx="4962635" cy="1007706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ACBB9E7-85E3-40AE-8D0C-65C4F42358F6}"/>
                </a:ext>
              </a:extLst>
            </p:cNvPr>
            <p:cNvSpPr txBox="1">
              <a:spLocks/>
            </p:cNvSpPr>
            <p:nvPr/>
          </p:nvSpPr>
          <p:spPr>
            <a:xfrm>
              <a:off x="6862632" y="4325975"/>
              <a:ext cx="4604691" cy="6752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8800" kern="1200" spc="-120" baseline="0">
                  <a:solidFill>
                    <a:srgbClr val="FFFFF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u="sng" dirty="0"/>
                <a:t>Any Plane Faced Polyhedron’s projection </a:t>
              </a:r>
            </a:p>
            <a:p>
              <a:r>
                <a:rPr lang="en-US" sz="2400" b="1" u="sng" dirty="0"/>
                <a:t>gives a self stressed truss.</a:t>
              </a:r>
            </a:p>
            <a:p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9DAE92-FECC-4B4B-A9A9-F64211D8787A}"/>
                </a:ext>
              </a:extLst>
            </p:cNvPr>
            <p:cNvSpPr/>
            <p:nvPr/>
          </p:nvSpPr>
          <p:spPr>
            <a:xfrm>
              <a:off x="6727371" y="4217437"/>
              <a:ext cx="4962635" cy="1007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4F567B5-51A5-4A44-BB9C-6B4DB9A516F9}"/>
              </a:ext>
            </a:extLst>
          </p:cNvPr>
          <p:cNvSpPr txBox="1">
            <a:spLocks/>
          </p:cNvSpPr>
          <p:nvPr/>
        </p:nvSpPr>
        <p:spPr>
          <a:xfrm>
            <a:off x="501994" y="6427147"/>
            <a:ext cx="2446634" cy="440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Pellegrino S. , 1986</a:t>
            </a:r>
          </a:p>
          <a:p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FCBC3F-A8F6-43D0-BCC1-3811E9F2DF37}"/>
              </a:ext>
            </a:extLst>
          </p:cNvPr>
          <p:cNvSpPr txBox="1">
            <a:spLocks/>
          </p:cNvSpPr>
          <p:nvPr/>
        </p:nvSpPr>
        <p:spPr>
          <a:xfrm>
            <a:off x="146995" y="3285564"/>
            <a:ext cx="6086733" cy="440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Form Diagram as projection of Plane faced polyhedron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CECD1C-BB6F-4632-994D-B55C7CFFE1B5}"/>
              </a:ext>
            </a:extLst>
          </p:cNvPr>
          <p:cNvSpPr txBox="1">
            <a:spLocks/>
          </p:cNvSpPr>
          <p:nvPr/>
        </p:nvSpPr>
        <p:spPr>
          <a:xfrm>
            <a:off x="7445471" y="3299321"/>
            <a:ext cx="4244535" cy="550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Force Diagram as projection of Plane faced polyhedron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383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7" y="214914"/>
            <a:ext cx="6518741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OPTIMIZATION METHOD : GENETIC ALGORITHM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474443-4618-4711-8B42-9C7D17F608E7}"/>
              </a:ext>
            </a:extLst>
          </p:cNvPr>
          <p:cNvSpPr txBox="1">
            <a:spLocks/>
          </p:cNvSpPr>
          <p:nvPr/>
        </p:nvSpPr>
        <p:spPr>
          <a:xfrm>
            <a:off x="331238" y="4662802"/>
            <a:ext cx="4732422" cy="6044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General Overview of Genetic Algorithm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326" y="5842959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6C8D23-AD9A-493F-A7B5-0924017795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8" y="1126512"/>
            <a:ext cx="4732422" cy="35362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37B0FAA-5A49-4CF7-B1B5-583440D7831F}"/>
              </a:ext>
            </a:extLst>
          </p:cNvPr>
          <p:cNvSpPr txBox="1">
            <a:spLocks/>
          </p:cNvSpPr>
          <p:nvPr/>
        </p:nvSpPr>
        <p:spPr>
          <a:xfrm>
            <a:off x="5494544" y="692732"/>
            <a:ext cx="4732422" cy="2242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Features 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Heuristic Method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Flexible Problem Formulation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Fluid integration in Design Space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95A0E6-9249-492D-8311-3D973260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505910"/>
              </p:ext>
            </p:extLst>
          </p:nvPr>
        </p:nvGraphicFramePr>
        <p:xfrm>
          <a:off x="5189744" y="4329344"/>
          <a:ext cx="5897357" cy="2127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6885">
                  <a:extLst>
                    <a:ext uri="{9D8B030D-6E8A-4147-A177-3AD203B41FA5}">
                      <a16:colId xmlns:a16="http://schemas.microsoft.com/office/drawing/2014/main" val="4262216333"/>
                    </a:ext>
                  </a:extLst>
                </a:gridCol>
                <a:gridCol w="3549846">
                  <a:extLst>
                    <a:ext uri="{9D8B030D-6E8A-4147-A177-3AD203B41FA5}">
                      <a16:colId xmlns:a16="http://schemas.microsoft.com/office/drawing/2014/main" val="4179079474"/>
                    </a:ext>
                  </a:extLst>
                </a:gridCol>
                <a:gridCol w="460626">
                  <a:extLst>
                    <a:ext uri="{9D8B030D-6E8A-4147-A177-3AD203B41FA5}">
                      <a16:colId xmlns:a16="http://schemas.microsoft.com/office/drawing/2014/main" val="528458666"/>
                    </a:ext>
                  </a:extLst>
                </a:gridCol>
              </a:tblGrid>
              <a:tr h="425472">
                <a:tc>
                  <a:txBody>
                    <a:bodyPr/>
                    <a:lstStyle/>
                    <a:p>
                      <a:pPr marL="0" marR="14605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Minimize, W =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        </a:t>
                      </a:r>
                      <a:r>
                        <a:rPr lang="en-US" sz="1600" dirty="0" err="1">
                          <a:effectLst/>
                        </a:rPr>
                        <a:t>FiLi</a:t>
                      </a:r>
                      <a:r>
                        <a:rPr lang="en-US" sz="1600" dirty="0">
                          <a:effectLst/>
                        </a:rPr>
                        <a:t>∗(h-1.5)^2,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3150" algn="ctr"/>
                          <a:tab pos="2078355" algn="ctr"/>
                        </a:tabLs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198924"/>
                  </a:ext>
                </a:extLst>
              </a:tr>
              <a:tr h="425472">
                <a:tc>
                  <a:txBody>
                    <a:bodyPr/>
                    <a:lstStyle/>
                    <a:p>
                      <a:pPr marL="0" marR="14605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where,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</a:t>
                      </a:r>
                      <a:r>
                        <a:rPr lang="en-US" sz="1600" baseline="-25000" dirty="0">
                          <a:effectLst/>
                        </a:rPr>
                        <a:t>i </a:t>
                      </a:r>
                      <a:r>
                        <a:rPr lang="en-US" sz="1600" dirty="0">
                          <a:effectLst/>
                        </a:rPr>
                        <a:t>= force in individual member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3150" algn="ctr"/>
                          <a:tab pos="2078355" algn="ctr"/>
                        </a:tabLs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3966039"/>
                  </a:ext>
                </a:extLst>
              </a:tr>
              <a:tr h="425472">
                <a:tc>
                  <a:txBody>
                    <a:bodyPr/>
                    <a:lstStyle/>
                    <a:p>
                      <a:pPr marL="0" marR="14605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</a:t>
                      </a:r>
                      <a:r>
                        <a:rPr lang="en-US" sz="1600" baseline="-25000" dirty="0">
                          <a:effectLst/>
                        </a:rPr>
                        <a:t>i = </a:t>
                      </a:r>
                      <a:r>
                        <a:rPr lang="en-US" sz="1600" dirty="0">
                          <a:effectLst/>
                        </a:rPr>
                        <a:t> member length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3150" algn="ctr"/>
                          <a:tab pos="2078355" algn="ctr"/>
                        </a:tabLs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7854077"/>
                  </a:ext>
                </a:extLst>
              </a:tr>
              <a:tr h="425472">
                <a:tc>
                  <a:txBody>
                    <a:bodyPr/>
                    <a:lstStyle/>
                    <a:p>
                      <a:pPr marL="0" marR="14605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h= grid-shell height obtained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3150" algn="ctr"/>
                          <a:tab pos="2078355" algn="ctr"/>
                        </a:tabLs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4485733"/>
                  </a:ext>
                </a:extLst>
              </a:tr>
              <a:tr h="425472">
                <a:tc>
                  <a:txBody>
                    <a:bodyPr/>
                    <a:lstStyle/>
                    <a:p>
                      <a:pPr marL="0" marR="14605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 = no. of members.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3150" algn="ctr"/>
                          <a:tab pos="2078355" algn="ctr"/>
                        </a:tabLs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2109028"/>
                  </a:ext>
                </a:extLst>
              </a:tr>
            </a:tbl>
          </a:graphicData>
        </a:graphic>
      </p:graphicFrame>
      <p:pic>
        <p:nvPicPr>
          <p:cNvPr id="1025" name="Picture 49">
            <a:extLst>
              <a:ext uri="{FF2B5EF4-FFF2-40B4-BE49-F238E27FC236}">
                <a16:creationId xmlns:a16="http://schemas.microsoft.com/office/drawing/2014/main" id="{39B59F06-A6D6-49C6-AA14-5C9716F0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054" y="4399647"/>
            <a:ext cx="274848" cy="3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3E7A9F7-E882-4736-B1EF-2F9231A3B4EA}"/>
              </a:ext>
            </a:extLst>
          </p:cNvPr>
          <p:cNvSpPr txBox="1">
            <a:spLocks/>
          </p:cNvSpPr>
          <p:nvPr/>
        </p:nvSpPr>
        <p:spPr>
          <a:xfrm>
            <a:off x="5063660" y="3546050"/>
            <a:ext cx="6884333" cy="782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Minimization Function used for grid shell with height = 1.5m is : </a:t>
            </a:r>
          </a:p>
        </p:txBody>
      </p:sp>
    </p:spTree>
    <p:extLst>
      <p:ext uri="{BB962C8B-B14F-4D97-AF65-F5344CB8AC3E}">
        <p14:creationId xmlns:p14="http://schemas.microsoft.com/office/powerpoint/2010/main" val="102832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986" y="217042"/>
            <a:ext cx="3554027" cy="6618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en-US" sz="4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68203-42FF-4768-B80A-F5D0D7C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0865" y="5460961"/>
            <a:ext cx="1541418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E1C06-48CF-4CD9-9D9D-38F505D33F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986" y="878890"/>
            <a:ext cx="5170210" cy="5762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E7557-CF2A-4C07-975D-49E36674AE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1365" y="991532"/>
            <a:ext cx="5170209" cy="57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" y="-16748"/>
            <a:ext cx="4565051" cy="6618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DESIGN TOOL WORKFLOW</a:t>
            </a:r>
            <a:endParaRPr lang="en-US" sz="4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363986" y="967667"/>
            <a:ext cx="2967043" cy="12623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68203-42FF-4768-B80A-F5D0D7C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39" y="5787635"/>
            <a:ext cx="1541418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18</a:t>
            </a:fld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8B2E47-F284-45CE-8802-30904D482D36}"/>
              </a:ext>
            </a:extLst>
          </p:cNvPr>
          <p:cNvSpPr/>
          <p:nvPr/>
        </p:nvSpPr>
        <p:spPr>
          <a:xfrm>
            <a:off x="363986" y="1063690"/>
            <a:ext cx="2808515" cy="885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Domain Construction </a:t>
            </a:r>
            <a:r>
              <a:rPr lang="en-US" dirty="0"/>
              <a:t>– Idealization and </a:t>
            </a:r>
            <a:endParaRPr lang="en-US" sz="1800" dirty="0"/>
          </a:p>
          <a:p>
            <a:r>
              <a:rPr lang="en-US" sz="1800" dirty="0"/>
              <a:t>Design Topology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5A48FC1-E8EB-4B16-8791-7EE6EB5AAEB2}"/>
              </a:ext>
            </a:extLst>
          </p:cNvPr>
          <p:cNvSpPr/>
          <p:nvPr/>
        </p:nvSpPr>
        <p:spPr>
          <a:xfrm>
            <a:off x="3331029" y="1432360"/>
            <a:ext cx="1017035" cy="3452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6E28BF-C654-4F4D-BFF3-FBEA1FBDD383}"/>
              </a:ext>
            </a:extLst>
          </p:cNvPr>
          <p:cNvSpPr/>
          <p:nvPr/>
        </p:nvSpPr>
        <p:spPr>
          <a:xfrm>
            <a:off x="4779182" y="1241543"/>
            <a:ext cx="2808515" cy="70018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FORCE DENSITY METHOD</a:t>
            </a:r>
            <a:endParaRPr lang="en-US" sz="1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DD03AC-F6E3-46BB-9D60-7CEED441308B}"/>
              </a:ext>
            </a:extLst>
          </p:cNvPr>
          <p:cNvSpPr/>
          <p:nvPr/>
        </p:nvSpPr>
        <p:spPr>
          <a:xfrm>
            <a:off x="401215" y="2498610"/>
            <a:ext cx="2808515" cy="70018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Airy Stress Function for  Force Density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17E56-260B-4563-9A27-24E0B8C50A3E}"/>
              </a:ext>
            </a:extLst>
          </p:cNvPr>
          <p:cNvSpPr/>
          <p:nvPr/>
        </p:nvSpPr>
        <p:spPr>
          <a:xfrm>
            <a:off x="3250769" y="645100"/>
            <a:ext cx="1369885" cy="787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Uniform Force Density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FD85856-A322-460F-9121-3D31E7847113}"/>
              </a:ext>
            </a:extLst>
          </p:cNvPr>
          <p:cNvSpPr/>
          <p:nvPr/>
        </p:nvSpPr>
        <p:spPr>
          <a:xfrm>
            <a:off x="7638317" y="1419021"/>
            <a:ext cx="454089" cy="3452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F2E19BD-22B6-44C6-A0E9-AB1C3B912FD2}"/>
              </a:ext>
            </a:extLst>
          </p:cNvPr>
          <p:cNvSpPr/>
          <p:nvPr/>
        </p:nvSpPr>
        <p:spPr>
          <a:xfrm>
            <a:off x="8492414" y="1238250"/>
            <a:ext cx="2023186" cy="70018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FUNICULAR </a:t>
            </a:r>
          </a:p>
          <a:p>
            <a:r>
              <a:rPr lang="en-US" dirty="0"/>
              <a:t>GRID SHELL</a:t>
            </a:r>
            <a:endParaRPr lang="en-US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9F24B5-7C32-477C-A667-1045D3EAF2BF}"/>
              </a:ext>
            </a:extLst>
          </p:cNvPr>
          <p:cNvSpPr/>
          <p:nvPr/>
        </p:nvSpPr>
        <p:spPr>
          <a:xfrm>
            <a:off x="401214" y="3748778"/>
            <a:ext cx="2808515" cy="70018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FORCE DENSITY METHOD</a:t>
            </a:r>
            <a:endParaRPr lang="en-US" sz="1800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E0DEB9A-7710-419D-8328-3229B2BB07F5}"/>
              </a:ext>
            </a:extLst>
          </p:cNvPr>
          <p:cNvSpPr/>
          <p:nvPr/>
        </p:nvSpPr>
        <p:spPr>
          <a:xfrm rot="5400000">
            <a:off x="1405811" y="3316653"/>
            <a:ext cx="454089" cy="3452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E1CE42-C481-47B7-AC29-0B2A14F6CD83}"/>
              </a:ext>
            </a:extLst>
          </p:cNvPr>
          <p:cNvSpPr/>
          <p:nvPr/>
        </p:nvSpPr>
        <p:spPr>
          <a:xfrm>
            <a:off x="4656490" y="3748778"/>
            <a:ext cx="2808515" cy="70018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TENSION- COMPRESSION GRID SHELL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8EC641-A05D-46D0-A77E-8099A4349A9D}"/>
              </a:ext>
            </a:extLst>
          </p:cNvPr>
          <p:cNvSpPr/>
          <p:nvPr/>
        </p:nvSpPr>
        <p:spPr>
          <a:xfrm>
            <a:off x="8492414" y="3134078"/>
            <a:ext cx="2023186" cy="15167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OPTIMIZATION USING GENETIC ALGORITHM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54401C5-8AF3-49C3-821B-0BEB523363DE}"/>
              </a:ext>
            </a:extLst>
          </p:cNvPr>
          <p:cNvSpPr/>
          <p:nvPr/>
        </p:nvSpPr>
        <p:spPr>
          <a:xfrm rot="5400000">
            <a:off x="8900772" y="2400064"/>
            <a:ext cx="898554" cy="3452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845C825-2143-4189-8D1C-4C1C6A83DF1E}"/>
              </a:ext>
            </a:extLst>
          </p:cNvPr>
          <p:cNvSpPr/>
          <p:nvPr/>
        </p:nvSpPr>
        <p:spPr>
          <a:xfrm>
            <a:off x="7625182" y="3919039"/>
            <a:ext cx="480360" cy="3452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BA0FAA6-E802-47E2-8835-CBC535EC613C}"/>
              </a:ext>
            </a:extLst>
          </p:cNvPr>
          <p:cNvSpPr/>
          <p:nvPr/>
        </p:nvSpPr>
        <p:spPr>
          <a:xfrm rot="5400000">
            <a:off x="1405812" y="2065883"/>
            <a:ext cx="454089" cy="3452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3AD94F8-A3F9-42D3-A5AB-335F72E9C47E}"/>
              </a:ext>
            </a:extLst>
          </p:cNvPr>
          <p:cNvSpPr/>
          <p:nvPr/>
        </p:nvSpPr>
        <p:spPr>
          <a:xfrm>
            <a:off x="3288261" y="3956951"/>
            <a:ext cx="1208052" cy="3452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0F2198-E3F7-413C-992C-040B83FAEB95}"/>
              </a:ext>
            </a:extLst>
          </p:cNvPr>
          <p:cNvSpPr/>
          <p:nvPr/>
        </p:nvSpPr>
        <p:spPr>
          <a:xfrm>
            <a:off x="8492414" y="5154700"/>
            <a:ext cx="2023186" cy="15167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FEM VALIDATION AND CONNECTION DESIGN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4589FF0-D4DE-48F8-B63E-64980D3216A0}"/>
              </a:ext>
            </a:extLst>
          </p:cNvPr>
          <p:cNvSpPr/>
          <p:nvPr/>
        </p:nvSpPr>
        <p:spPr>
          <a:xfrm rot="5400000">
            <a:off x="9142791" y="4728814"/>
            <a:ext cx="414515" cy="3452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E591CB5-CB9C-468E-AD29-AD44AA61720D}"/>
              </a:ext>
            </a:extLst>
          </p:cNvPr>
          <p:cNvSpPr/>
          <p:nvPr/>
        </p:nvSpPr>
        <p:spPr>
          <a:xfrm>
            <a:off x="242596" y="645100"/>
            <a:ext cx="10907486" cy="4169496"/>
          </a:xfrm>
          <a:prstGeom prst="roundRect">
            <a:avLst/>
          </a:prstGeom>
          <a:noFill/>
          <a:ln>
            <a:solidFill>
              <a:schemeClr val="tx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03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986" y="217042"/>
            <a:ext cx="3554027" cy="6618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en-US" sz="4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363986" y="967667"/>
            <a:ext cx="5732014" cy="585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/>
              <a:t>SOFTWARES USED</a:t>
            </a:r>
          </a:p>
          <a:p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1B53F0-E45E-4820-8B99-11246169F8EC}"/>
              </a:ext>
            </a:extLst>
          </p:cNvPr>
          <p:cNvSpPr txBox="1">
            <a:spLocks/>
          </p:cNvSpPr>
          <p:nvPr/>
        </p:nvSpPr>
        <p:spPr>
          <a:xfrm>
            <a:off x="78619" y="1223729"/>
            <a:ext cx="11034139" cy="4415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Rhino –Grasshopper : Parametric Environment.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Python : Programming Language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 err="1"/>
              <a:t>Karamba</a:t>
            </a:r>
            <a:r>
              <a:rPr lang="en-US" sz="2400" dirty="0"/>
              <a:t> : FEM Validation and Deflection Calculation.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Galapagos : Evolutionary Solver (Plugin in Grasshopper)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Ladybug, Weaverbird… ( Meshing and </a:t>
            </a:r>
            <a:r>
              <a:rPr lang="en-US" sz="2400" dirty="0" err="1"/>
              <a:t>Panelization</a:t>
            </a:r>
            <a:r>
              <a:rPr lang="en-US" sz="2400" dirty="0"/>
              <a:t>).</a:t>
            </a:r>
          </a:p>
          <a:p>
            <a:pPr marL="914400" lvl="1" indent="-457200">
              <a:buAutoNum type="arabicPeriod"/>
            </a:pPr>
            <a:endParaRPr lang="en-US" sz="100" dirty="0"/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68203-42FF-4768-B80A-F5D0D7C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4477" y="5516880"/>
            <a:ext cx="1554223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0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101" y="573861"/>
            <a:ext cx="6039776" cy="6618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1858139" y="1315438"/>
            <a:ext cx="3344467" cy="286633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u="sng" dirty="0">
                <a:solidFill>
                  <a:schemeClr val="tx1"/>
                </a:solidFill>
              </a:rPr>
              <a:t>CONTINUOUS  SHELLS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61E4C0-0014-4A31-9AB2-894847D2D196}"/>
              </a:ext>
            </a:extLst>
          </p:cNvPr>
          <p:cNvSpPr txBox="1">
            <a:spLocks/>
          </p:cNvSpPr>
          <p:nvPr/>
        </p:nvSpPr>
        <p:spPr>
          <a:xfrm>
            <a:off x="602201" y="1925053"/>
            <a:ext cx="10193044" cy="3951359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C1877-D7B1-4751-B751-D8AC9BE0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B96D0D-FC47-4449-B8E5-591BB54FA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35202"/>
              </p:ext>
            </p:extLst>
          </p:nvPr>
        </p:nvGraphicFramePr>
        <p:xfrm>
          <a:off x="1236954" y="4528675"/>
          <a:ext cx="9975543" cy="3657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917393">
                  <a:extLst>
                    <a:ext uri="{9D8B030D-6E8A-4147-A177-3AD203B41FA5}">
                      <a16:colId xmlns:a16="http://schemas.microsoft.com/office/drawing/2014/main" val="1486766876"/>
                    </a:ext>
                  </a:extLst>
                </a:gridCol>
                <a:gridCol w="5058150">
                  <a:extLst>
                    <a:ext uri="{9D8B030D-6E8A-4147-A177-3AD203B41FA5}">
                      <a16:colId xmlns:a16="http://schemas.microsoft.com/office/drawing/2014/main" val="2480181293"/>
                    </a:ext>
                  </a:extLst>
                </a:gridCol>
              </a:tblGrid>
              <a:tr h="2891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Figure 1 Continuous Shell -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L'Oceanografic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, City of Arts and Sciences,   Valencia, Spain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Figure 2 Grid Shell - Glass roof Dutch Maritime Museum at Amsterdam, Netherlands</a:t>
                      </a:r>
                      <a:endParaRPr lang="en-US" sz="12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455479"/>
                  </a:ext>
                </a:extLst>
              </a:tr>
            </a:tbl>
          </a:graphicData>
        </a:graphic>
      </p:graphicFrame>
      <p:pic>
        <p:nvPicPr>
          <p:cNvPr id="1025" name="Picture 210">
            <a:extLst>
              <a:ext uri="{FF2B5EF4-FFF2-40B4-BE49-F238E27FC236}">
                <a16:creationId xmlns:a16="http://schemas.microsoft.com/office/drawing/2014/main" id="{41524B2A-9CDE-40A7-BFF1-6121C8D4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72" y="1681800"/>
            <a:ext cx="4815025" cy="281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1DB3A396-A5F9-4DEA-B78D-BBF02AE6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30" y="1694659"/>
            <a:ext cx="4853087" cy="280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B3DF2F1-BC20-4034-9273-71D7F361FFB8}"/>
              </a:ext>
            </a:extLst>
          </p:cNvPr>
          <p:cNvSpPr txBox="1">
            <a:spLocks/>
          </p:cNvSpPr>
          <p:nvPr/>
        </p:nvSpPr>
        <p:spPr>
          <a:xfrm>
            <a:off x="682101" y="4964688"/>
            <a:ext cx="10193045" cy="452774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Advantages : Aesthetics and Efficiency.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64E35A2-B921-4306-80A9-EC287C71CE59}"/>
              </a:ext>
            </a:extLst>
          </p:cNvPr>
          <p:cNvSpPr txBox="1">
            <a:spLocks/>
          </p:cNvSpPr>
          <p:nvPr/>
        </p:nvSpPr>
        <p:spPr>
          <a:xfrm>
            <a:off x="682100" y="5943635"/>
            <a:ext cx="10193045" cy="452774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Form – Strength Interplay.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FCD1F1F-3F82-438B-9978-F8D89048F3EC}"/>
              </a:ext>
            </a:extLst>
          </p:cNvPr>
          <p:cNvSpPr txBox="1">
            <a:spLocks/>
          </p:cNvSpPr>
          <p:nvPr/>
        </p:nvSpPr>
        <p:spPr>
          <a:xfrm>
            <a:off x="682100" y="5443948"/>
            <a:ext cx="10193045" cy="540425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Issues : Buildability and </a:t>
            </a:r>
            <a:r>
              <a:rPr lang="en-US" sz="2400" u="sng" dirty="0">
                <a:solidFill>
                  <a:schemeClr val="tx1"/>
                </a:solidFill>
              </a:rPr>
              <a:t>Design.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EE13BF5-BF50-4F5F-A44D-9C1460175FC1}"/>
              </a:ext>
            </a:extLst>
          </p:cNvPr>
          <p:cNvSpPr txBox="1">
            <a:spLocks/>
          </p:cNvSpPr>
          <p:nvPr/>
        </p:nvSpPr>
        <p:spPr>
          <a:xfrm>
            <a:off x="6989396" y="1324914"/>
            <a:ext cx="3344467" cy="286633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u="sng" dirty="0">
                <a:solidFill>
                  <a:schemeClr val="tx1"/>
                </a:solidFill>
              </a:rPr>
              <a:t>GRID  SHELLS </a:t>
            </a:r>
          </a:p>
        </p:txBody>
      </p:sp>
    </p:spTree>
    <p:extLst>
      <p:ext uri="{BB962C8B-B14F-4D97-AF65-F5344CB8AC3E}">
        <p14:creationId xmlns:p14="http://schemas.microsoft.com/office/powerpoint/2010/main" val="28268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986" y="217042"/>
            <a:ext cx="3554027" cy="6618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en-US" sz="4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363986" y="967667"/>
            <a:ext cx="5732014" cy="585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/>
              <a:t>MODELLING PARAMETERS</a:t>
            </a:r>
          </a:p>
          <a:p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1B53F0-E45E-4820-8B99-11246169F8EC}"/>
              </a:ext>
            </a:extLst>
          </p:cNvPr>
          <p:cNvSpPr txBox="1">
            <a:spLocks/>
          </p:cNvSpPr>
          <p:nvPr/>
        </p:nvSpPr>
        <p:spPr>
          <a:xfrm>
            <a:off x="0" y="878891"/>
            <a:ext cx="11034139" cy="1397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Grid shell loading : Uniformly distributed static load of 5KNm</a:t>
            </a:r>
            <a:r>
              <a:rPr lang="en-US" sz="2400" baseline="30000" dirty="0"/>
              <a:t>−2</a:t>
            </a:r>
            <a:r>
              <a:rPr lang="en-US" sz="2400" dirty="0"/>
              <a:t> is taken throughout the study, which is applied to the nodes as per their tributary area.   Three iterations taken to minimize errors in loading values.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baseline="30000" dirty="0"/>
          </a:p>
          <a:p>
            <a:pPr marL="914400" lvl="1" indent="-457200">
              <a:buAutoNum type="arabicPeriod"/>
            </a:pPr>
            <a:endParaRPr lang="en-US" sz="100" dirty="0"/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68203-42FF-4768-B80A-F5D0D7C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4477" y="5516880"/>
            <a:ext cx="1554223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423E-FB79-4A7F-B8BF-148147A8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84" y="2395190"/>
            <a:ext cx="2914141" cy="2426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03326-E416-4DC8-BFC1-C88B9F3F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13" y="2395190"/>
            <a:ext cx="3017782" cy="24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9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2724"/>
            <a:ext cx="3361314" cy="52378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VALIDATION OF FDM Formulation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744004-1323-4231-B913-6084B1085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15855"/>
              </p:ext>
            </p:extLst>
          </p:nvPr>
        </p:nvGraphicFramePr>
        <p:xfrm>
          <a:off x="0" y="1744824"/>
          <a:ext cx="3545633" cy="4378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358">
                  <a:extLst>
                    <a:ext uri="{9D8B030D-6E8A-4147-A177-3AD203B41FA5}">
                      <a16:colId xmlns:a16="http://schemas.microsoft.com/office/drawing/2014/main" val="4035696240"/>
                    </a:ext>
                  </a:extLst>
                </a:gridCol>
                <a:gridCol w="278654">
                  <a:extLst>
                    <a:ext uri="{9D8B030D-6E8A-4147-A177-3AD203B41FA5}">
                      <a16:colId xmlns:a16="http://schemas.microsoft.com/office/drawing/2014/main" val="3840979041"/>
                    </a:ext>
                  </a:extLst>
                </a:gridCol>
                <a:gridCol w="624569">
                  <a:extLst>
                    <a:ext uri="{9D8B030D-6E8A-4147-A177-3AD203B41FA5}">
                      <a16:colId xmlns:a16="http://schemas.microsoft.com/office/drawing/2014/main" val="4253876320"/>
                    </a:ext>
                  </a:extLst>
                </a:gridCol>
                <a:gridCol w="461221">
                  <a:extLst>
                    <a:ext uri="{9D8B030D-6E8A-4147-A177-3AD203B41FA5}">
                      <a16:colId xmlns:a16="http://schemas.microsoft.com/office/drawing/2014/main" val="2740729672"/>
                    </a:ext>
                  </a:extLst>
                </a:gridCol>
                <a:gridCol w="691831">
                  <a:extLst>
                    <a:ext uri="{9D8B030D-6E8A-4147-A177-3AD203B41FA5}">
                      <a16:colId xmlns:a16="http://schemas.microsoft.com/office/drawing/2014/main" val="2584329093"/>
                    </a:ext>
                  </a:extLst>
                </a:gridCol>
              </a:tblGrid>
              <a:tr h="29430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FDM Analysis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3501019496"/>
                  </a:ext>
                </a:extLst>
              </a:tr>
              <a:tr h="294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Uniformly Distributed Roof Load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Remarks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950778471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Dead Load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KN/m2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1484423171"/>
                  </a:ext>
                </a:extLst>
              </a:tr>
              <a:tr h="22775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Live Load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KN/m2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1420530038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Load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KN/m2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3444251543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Factored Load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KN/m2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1.5( DL + LL)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663978189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2698404208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Span along X direction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2764483912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Span along Y direction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3338715864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2228989462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Area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2345636059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No. of Divisions along 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3706546357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No. of divisions along 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1252463042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Nodes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1079025275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Wt/node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3.47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Gravity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4187395901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Edge Length Assumed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485822101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2901677791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Force Density Assumed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KN/m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2523204159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Average Length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64697638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Force assumed in 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3335564831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511321455"/>
                  </a:ext>
                </a:extLst>
              </a:tr>
              <a:tr h="169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Take Steel Strength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Mpa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1677958989"/>
                  </a:ext>
                </a:extLst>
              </a:tr>
              <a:tr h="294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Take allowable stress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0.87 * Strength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25" marR="6825" marT="6825" marB="0" anchor="b"/>
                </a:tc>
                <a:extLst>
                  <a:ext uri="{0D108BD9-81ED-4DB2-BD59-A6C34878D82A}">
                    <a16:rowId xmlns:a16="http://schemas.microsoft.com/office/drawing/2014/main" val="286392174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A5787DC-1E56-45BE-9D29-265CFC19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3" y="261892"/>
            <a:ext cx="6959614" cy="3305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842C60-BDB0-4169-97FF-FABCF467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33" y="3567570"/>
            <a:ext cx="3237528" cy="332005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63B4D3D-8466-491E-A758-2AA5F157CDAA}"/>
              </a:ext>
            </a:extLst>
          </p:cNvPr>
          <p:cNvSpPr txBox="1">
            <a:spLocks/>
          </p:cNvSpPr>
          <p:nvPr/>
        </p:nvSpPr>
        <p:spPr>
          <a:xfrm>
            <a:off x="0" y="786882"/>
            <a:ext cx="3361314" cy="523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FDM of Analysis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DA6594-033B-4362-9F22-0F2F1142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27" y="3621695"/>
            <a:ext cx="5750321" cy="25013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6939" y="5980922"/>
            <a:ext cx="1780896" cy="1077925"/>
          </a:xfrm>
        </p:spPr>
        <p:txBody>
          <a:bodyPr/>
          <a:lstStyle/>
          <a:p>
            <a:fld id="{95E61F62-2377-4E10-9CEA-B3E710E6EEDD}" type="slidenum">
              <a:rPr lang="en-US" smtClean="0">
                <a:solidFill>
                  <a:schemeClr val="bg1">
                    <a:alpha val="20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97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5438275" cy="52378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VALIDATION OF FDM Formulation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4393F-0220-4F18-B96E-716B5518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523783"/>
            <a:ext cx="11663265" cy="6232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6939" y="5980922"/>
            <a:ext cx="1780896" cy="1077925"/>
          </a:xfrm>
        </p:spPr>
        <p:txBody>
          <a:bodyPr/>
          <a:lstStyle/>
          <a:p>
            <a:fld id="{95E61F62-2377-4E10-9CEA-B3E710E6EEDD}" type="slidenum">
              <a:rPr lang="en-US" smtClean="0">
                <a:solidFill>
                  <a:schemeClr val="bg1">
                    <a:alpha val="20000"/>
                  </a:schemeClr>
                </a:solidFill>
              </a:rPr>
              <a:t>22</a:t>
            </a:fld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D63FBD-6741-40E0-9706-5AC00A895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02010"/>
              </p:ext>
            </p:extLst>
          </p:nvPr>
        </p:nvGraphicFramePr>
        <p:xfrm>
          <a:off x="6204729" y="5002057"/>
          <a:ext cx="3365500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20340595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775294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65471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0671264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FEM Modelling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47792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Software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ETABS v.18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62473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40159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Material property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Mpa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Fe250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35103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Loading per nodes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Gravity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44478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48040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Member end connection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Fixed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91797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Support connection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Pinned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758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842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557813" y="155643"/>
            <a:ext cx="4432476" cy="496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Force Density Method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D06E5C-85C1-4221-A08C-F105C865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2958C-8EFF-4F37-9CA1-BCD0211D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140"/>
            <a:ext cx="8171968" cy="3940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FDE285-D423-4991-88BC-2830B0B838A9}"/>
              </a:ext>
            </a:extLst>
          </p:cNvPr>
          <p:cNvSpPr txBox="1">
            <a:spLocks/>
          </p:cNvSpPr>
          <p:nvPr/>
        </p:nvSpPr>
        <p:spPr>
          <a:xfrm>
            <a:off x="-20104" y="5283025"/>
            <a:ext cx="10247070" cy="496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Funicular Circular Shell Corresponding to Catenary ( reversed)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5E2FF-43F9-4995-92D8-E0D1950A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754" y="1245140"/>
            <a:ext cx="3178252" cy="1640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266089-768D-409D-ACC3-6A70A390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511" y="2987575"/>
            <a:ext cx="3178252" cy="34689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DD7E80-DC96-4A57-A942-851EABCEA7ED}"/>
              </a:ext>
            </a:extLst>
          </p:cNvPr>
          <p:cNvSpPr txBox="1">
            <a:spLocks/>
          </p:cNvSpPr>
          <p:nvPr/>
        </p:nvSpPr>
        <p:spPr>
          <a:xfrm>
            <a:off x="66982" y="5876412"/>
            <a:ext cx="8104986" cy="496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The 17th-century scientist </a:t>
            </a:r>
            <a:r>
              <a:rPr lang="en-US" sz="1800" dirty="0">
                <a:solidFill>
                  <a:schemeClr val="tx1"/>
                </a:solidFill>
                <a:hlinkClick r:id="rId5" tooltip="Robert Hook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Robert Hooke</a:t>
            </a:r>
            <a:r>
              <a:rPr lang="en-US" sz="1800" dirty="0">
                <a:solidFill>
                  <a:schemeClr val="tx1"/>
                </a:solidFill>
              </a:rPr>
              <a:t> wrote: "</a:t>
            </a:r>
            <a:r>
              <a:rPr lang="en-US" sz="1800" i="1" dirty="0">
                <a:solidFill>
                  <a:schemeClr val="tx1"/>
                </a:solidFill>
              </a:rPr>
              <a:t>Ut </a:t>
            </a:r>
            <a:r>
              <a:rPr lang="en-US" sz="1800" i="1" dirty="0" err="1">
                <a:solidFill>
                  <a:schemeClr val="tx1"/>
                </a:solidFill>
              </a:rPr>
              <a:t>pendet</a:t>
            </a:r>
            <a:r>
              <a:rPr lang="en-US" sz="1800" i="1" dirty="0">
                <a:solidFill>
                  <a:schemeClr val="tx1"/>
                </a:solidFill>
              </a:rPr>
              <a:t> continuum flexile, sic </a:t>
            </a:r>
            <a:r>
              <a:rPr lang="en-US" sz="1800" i="1" dirty="0" err="1">
                <a:solidFill>
                  <a:schemeClr val="tx1"/>
                </a:solidFill>
              </a:rPr>
              <a:t>stabit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contiguum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rigidum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inversum</a:t>
            </a:r>
            <a:r>
              <a:rPr lang="en-US" sz="1800" dirty="0">
                <a:solidFill>
                  <a:schemeClr val="tx1"/>
                </a:solidFill>
              </a:rPr>
              <a:t>", or, "As hangs a flexible cable so, inverted, stand the touching pieces of an arch."</a:t>
            </a:r>
            <a:endParaRPr lang="en-US" sz="4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02452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813397" y="895784"/>
            <a:ext cx="10608581" cy="2533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Form Finding Shells with Irregular Boundary Shapes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Study of Variation of weight, height and deflection of 12m*12m grid-shell  and determination of optimum configuration for minimum weight within given height limitation.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Design of Self-supporting Grid-shells using Airy Stress Function 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6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813397" y="895783"/>
            <a:ext cx="4095487" cy="143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Form Finding Shells with Irregular Boundary Shapes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C3A03-433D-45C5-894B-76849B5D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841" y="395399"/>
            <a:ext cx="6769920" cy="67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7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813397" y="895783"/>
            <a:ext cx="10849214" cy="143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2. Study of Variation of weight, height and deflection of 12m*12m grid-shell  and determination of    	optimum configuration for minimum weight within given height limitation.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40C6D-095E-4529-ACF4-ECA34CB2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48" y="2047477"/>
            <a:ext cx="8396064" cy="29255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B724BB-05F1-4D1E-A34D-80730BC0D1AB}"/>
              </a:ext>
            </a:extLst>
          </p:cNvPr>
          <p:cNvSpPr txBox="1">
            <a:spLocks/>
          </p:cNvSpPr>
          <p:nvPr/>
        </p:nvSpPr>
        <p:spPr>
          <a:xfrm>
            <a:off x="671393" y="4342239"/>
            <a:ext cx="10849214" cy="28116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	Topology – quadrilateral grids (quadrangular and diamond shaped) and triangular grid of 3 	types as shown in Figure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	Grid density or number of subdivisions of span ranging from (6 to 24)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	Force density ranging from (20 KNm−1 to 60 KNm−1)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0856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617156"/>
            <a:ext cx="10796337" cy="143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2.1 	Effect of variation of topology in shell height, weight and deflection for 8 subdivisions and 	25 KNm</a:t>
            </a:r>
            <a:r>
              <a:rPr lang="en-US" sz="2400" baseline="30000" dirty="0"/>
              <a:t>-1</a:t>
            </a:r>
            <a:r>
              <a:rPr lang="en-US" sz="2400" dirty="0"/>
              <a:t> force density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7EC8E5-A2D0-43D4-94BF-9FA4F49F0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213444"/>
              </p:ext>
            </p:extLst>
          </p:nvPr>
        </p:nvGraphicFramePr>
        <p:xfrm>
          <a:off x="673770" y="2204079"/>
          <a:ext cx="9240250" cy="37926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548">
                  <a:extLst>
                    <a:ext uri="{9D8B030D-6E8A-4147-A177-3AD203B41FA5}">
                      <a16:colId xmlns:a16="http://schemas.microsoft.com/office/drawing/2014/main" val="1891803476"/>
                    </a:ext>
                  </a:extLst>
                </a:gridCol>
                <a:gridCol w="1234718">
                  <a:extLst>
                    <a:ext uri="{9D8B030D-6E8A-4147-A177-3AD203B41FA5}">
                      <a16:colId xmlns:a16="http://schemas.microsoft.com/office/drawing/2014/main" val="2933206995"/>
                    </a:ext>
                  </a:extLst>
                </a:gridCol>
                <a:gridCol w="1412978">
                  <a:extLst>
                    <a:ext uri="{9D8B030D-6E8A-4147-A177-3AD203B41FA5}">
                      <a16:colId xmlns:a16="http://schemas.microsoft.com/office/drawing/2014/main" val="1111215584"/>
                    </a:ext>
                  </a:extLst>
                </a:gridCol>
                <a:gridCol w="1133000">
                  <a:extLst>
                    <a:ext uri="{9D8B030D-6E8A-4147-A177-3AD203B41FA5}">
                      <a16:colId xmlns:a16="http://schemas.microsoft.com/office/drawing/2014/main" val="1872698681"/>
                    </a:ext>
                  </a:extLst>
                </a:gridCol>
                <a:gridCol w="1354564">
                  <a:extLst>
                    <a:ext uri="{9D8B030D-6E8A-4147-A177-3AD203B41FA5}">
                      <a16:colId xmlns:a16="http://schemas.microsoft.com/office/drawing/2014/main" val="2325997301"/>
                    </a:ext>
                  </a:extLst>
                </a:gridCol>
                <a:gridCol w="1246805">
                  <a:extLst>
                    <a:ext uri="{9D8B030D-6E8A-4147-A177-3AD203B41FA5}">
                      <a16:colId xmlns:a16="http://schemas.microsoft.com/office/drawing/2014/main" val="2398188595"/>
                    </a:ext>
                  </a:extLst>
                </a:gridCol>
                <a:gridCol w="1364637">
                  <a:extLst>
                    <a:ext uri="{9D8B030D-6E8A-4147-A177-3AD203B41FA5}">
                      <a16:colId xmlns:a16="http://schemas.microsoft.com/office/drawing/2014/main" val="1606868988"/>
                    </a:ext>
                  </a:extLst>
                </a:gridCol>
              </a:tblGrid>
              <a:tr h="913883">
                <a:tc>
                  <a:txBody>
                    <a:bodyPr/>
                    <a:lstStyle/>
                    <a:p>
                      <a:pPr marL="9525" marR="1460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Grid Type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Load path (KNm)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Normalized Load path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Shell height (m)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Normalized shell height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Deflection (mm)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Normalized shell deflection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2386653"/>
                  </a:ext>
                </a:extLst>
              </a:tr>
              <a:tr h="573242">
                <a:tc>
                  <a:txBody>
                    <a:bodyPr/>
                    <a:lstStyle/>
                    <a:p>
                      <a:pPr marL="9525" marR="146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Diamond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8617.82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3.31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2.686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3005298"/>
                  </a:ext>
                </a:extLst>
              </a:tr>
              <a:tr h="573242"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Triangular 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13962.97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1.54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2.815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6728858"/>
                  </a:ext>
                </a:extLst>
              </a:tr>
              <a:tr h="573242"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Triangular 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13706.90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1.53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4.282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9720232"/>
                  </a:ext>
                </a:extLst>
              </a:tr>
              <a:tr h="573242"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Triangular 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14017.73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1.24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2.497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7076253"/>
                  </a:ext>
                </a:extLst>
              </a:tr>
              <a:tr h="573242"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Quadrilateral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7984.91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3.26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1.142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9525" marR="14605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22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54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617156"/>
            <a:ext cx="11919284" cy="143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2.2 	Variation of height, weight and deflection with subdivisions for constant force density = 25KNm</a:t>
            </a:r>
            <a:r>
              <a:rPr lang="en-US" sz="2400" baseline="30000" dirty="0"/>
              <a:t>-1</a:t>
            </a:r>
            <a:r>
              <a:rPr lang="en-US" sz="24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28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1C2DE5-2406-4864-A25D-DD1E5E59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60249"/>
            <a:ext cx="3742618" cy="2870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6623D4-24A3-47C6-AE27-DC04412EB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91" y="1855384"/>
            <a:ext cx="4098061" cy="2870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D2314E-3DFC-47ED-8107-36EAC3AD1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24" y="1855383"/>
            <a:ext cx="4098062" cy="28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7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617156"/>
            <a:ext cx="11919284" cy="143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2.3 	Variation of height, weight and deflection with force density for 12 subdivisions.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C11D4-E029-45A8-9B34-13EE370C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478"/>
            <a:ext cx="4162110" cy="2354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FC1A8-05F8-4711-BC3E-D844B4C52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82" y="2047477"/>
            <a:ext cx="3676235" cy="2354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DA0B4-B4AD-4E5B-A78B-458C70F69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889" y="2047476"/>
            <a:ext cx="4145639" cy="23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100" y="233511"/>
            <a:ext cx="6039776" cy="5592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SHELL GEOMETRY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C1877-D7B1-4751-B751-D8AC9BE0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566" y="5335236"/>
            <a:ext cx="1330203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590849-626D-4097-B5DC-BB0E49C90602}"/>
              </a:ext>
            </a:extLst>
          </p:cNvPr>
          <p:cNvSpPr txBox="1">
            <a:spLocks/>
          </p:cNvSpPr>
          <p:nvPr/>
        </p:nvSpPr>
        <p:spPr>
          <a:xfrm>
            <a:off x="819370" y="1113312"/>
            <a:ext cx="8950271" cy="553816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Shell-Geometries for design can be generated by (</a:t>
            </a:r>
            <a:r>
              <a:rPr lang="en-US" sz="2400" dirty="0" err="1"/>
              <a:t>Adriaenssens</a:t>
            </a:r>
            <a:r>
              <a:rPr lang="en-US" sz="2400" dirty="0"/>
              <a:t>, et al., 2014)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05B9DA-AE59-4003-AD80-73DF8FEC58CF}"/>
              </a:ext>
            </a:extLst>
          </p:cNvPr>
          <p:cNvSpPr txBox="1">
            <a:spLocks/>
          </p:cNvSpPr>
          <p:nvPr/>
        </p:nvSpPr>
        <p:spPr>
          <a:xfrm>
            <a:off x="1197496" y="2369985"/>
            <a:ext cx="8826713" cy="554883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2. Mathematical Shells (Spherical , Shell surface by mathematical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34A779-E487-4C05-9282-066E43E9CC81}"/>
              </a:ext>
            </a:extLst>
          </p:cNvPr>
          <p:cNvSpPr txBox="1">
            <a:spLocks/>
          </p:cNvSpPr>
          <p:nvPr/>
        </p:nvSpPr>
        <p:spPr>
          <a:xfrm>
            <a:off x="1197496" y="3035263"/>
            <a:ext cx="10110764" cy="645592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3. Form-found shells ( Dynamic Relaxation, Force Density Method, Hanging Chain Models)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E3FC67C-3615-49D3-99A5-1CCFBEAE090F}"/>
              </a:ext>
            </a:extLst>
          </p:cNvPr>
          <p:cNvSpPr txBox="1">
            <a:spLocks/>
          </p:cNvSpPr>
          <p:nvPr/>
        </p:nvSpPr>
        <p:spPr>
          <a:xfrm>
            <a:off x="1197496" y="1667128"/>
            <a:ext cx="6706083" cy="546371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1. Free Form Shells (Arbitrary and nature inspired shapes)</a:t>
            </a:r>
          </a:p>
        </p:txBody>
      </p:sp>
    </p:spTree>
    <p:extLst>
      <p:ext uri="{BB962C8B-B14F-4D97-AF65-F5344CB8AC3E}">
        <p14:creationId xmlns:p14="http://schemas.microsoft.com/office/powerpoint/2010/main" val="287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617156"/>
            <a:ext cx="11919284" cy="143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3. 	Optimization results for structural weight and height.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D68265-F819-47E5-8579-7571FEA41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807377"/>
              </p:ext>
            </p:extLst>
          </p:nvPr>
        </p:nvGraphicFramePr>
        <p:xfrm>
          <a:off x="871721" y="1279004"/>
          <a:ext cx="9603774" cy="1933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6737">
                  <a:extLst>
                    <a:ext uri="{9D8B030D-6E8A-4147-A177-3AD203B41FA5}">
                      <a16:colId xmlns:a16="http://schemas.microsoft.com/office/drawing/2014/main" val="1866922039"/>
                    </a:ext>
                  </a:extLst>
                </a:gridCol>
                <a:gridCol w="1732634">
                  <a:extLst>
                    <a:ext uri="{9D8B030D-6E8A-4147-A177-3AD203B41FA5}">
                      <a16:colId xmlns:a16="http://schemas.microsoft.com/office/drawing/2014/main" val="1232137986"/>
                    </a:ext>
                  </a:extLst>
                </a:gridCol>
                <a:gridCol w="1839695">
                  <a:extLst>
                    <a:ext uri="{9D8B030D-6E8A-4147-A177-3AD203B41FA5}">
                      <a16:colId xmlns:a16="http://schemas.microsoft.com/office/drawing/2014/main" val="3308146556"/>
                    </a:ext>
                  </a:extLst>
                </a:gridCol>
                <a:gridCol w="1614648">
                  <a:extLst>
                    <a:ext uri="{9D8B030D-6E8A-4147-A177-3AD203B41FA5}">
                      <a16:colId xmlns:a16="http://schemas.microsoft.com/office/drawing/2014/main" val="1770390901"/>
                    </a:ext>
                  </a:extLst>
                </a:gridCol>
                <a:gridCol w="1271617">
                  <a:extLst>
                    <a:ext uri="{9D8B030D-6E8A-4147-A177-3AD203B41FA5}">
                      <a16:colId xmlns:a16="http://schemas.microsoft.com/office/drawing/2014/main" val="2044053376"/>
                    </a:ext>
                  </a:extLst>
                </a:gridCol>
                <a:gridCol w="1091363">
                  <a:extLst>
                    <a:ext uri="{9D8B030D-6E8A-4147-A177-3AD203B41FA5}">
                      <a16:colId xmlns:a16="http://schemas.microsoft.com/office/drawing/2014/main" val="1980891983"/>
                    </a:ext>
                  </a:extLst>
                </a:gridCol>
                <a:gridCol w="1277080">
                  <a:extLst>
                    <a:ext uri="{9D8B030D-6E8A-4147-A177-3AD203B41FA5}">
                      <a16:colId xmlns:a16="http://schemas.microsoft.com/office/drawing/2014/main" val="2749237701"/>
                    </a:ext>
                  </a:extLst>
                </a:gridCol>
              </a:tblGrid>
              <a:tr h="8417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S.no.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Cases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Grid 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No. of subdivisions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 loadpath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(KNm)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Structural height (m)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Force density (KNm</a:t>
                      </a:r>
                      <a:r>
                        <a:rPr lang="en-US" sz="1800" baseline="30000">
                          <a:effectLst/>
                        </a:rPr>
                        <a:t>-1</a:t>
                      </a:r>
                      <a:r>
                        <a:rPr lang="en-US" sz="1800">
                          <a:effectLst/>
                        </a:rPr>
                        <a:t>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6796265"/>
                  </a:ext>
                </a:extLst>
              </a:tr>
              <a:tr h="7181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Minimize Structural weight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Quadrangular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7136.3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3.51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8836762"/>
                  </a:ext>
                </a:extLst>
              </a:tr>
              <a:tr h="3494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Height =1.5m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Triangular 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11700.76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1.49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05488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9062293-20A8-4BC8-8A36-2EBE8B66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36628"/>
            <a:ext cx="6222815" cy="3240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1ECCB7-B4D5-49CB-B515-15C76E70949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72" y="3336628"/>
            <a:ext cx="4950256" cy="3240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9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0033" y="-112955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391074"/>
            <a:ext cx="6400800" cy="5823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4.1. 	Rectangular Grid shell using Airy Stress Function.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31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8A6A33-91F5-4C4C-982E-9C04312AD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0" y="903449"/>
            <a:ext cx="2689105" cy="2689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D5B9B6-82B2-49AD-B6E5-85706E658A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3810" y="1068936"/>
            <a:ext cx="2400300" cy="24447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D3BE5E-5AEA-4315-A056-477AD12799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21852" y="1100940"/>
            <a:ext cx="3820513" cy="2412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6A9E0-E18F-4A3B-B93A-E6FBA82CA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669" y="1100940"/>
            <a:ext cx="4232692" cy="2412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C70D76-1088-48EA-851A-1C2563A38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" y="4102154"/>
            <a:ext cx="2444708" cy="2364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C52E4E-4707-47CB-8D6B-293D6AB823E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99736" y="4102153"/>
            <a:ext cx="3760788" cy="2364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177FB5-2DF3-495A-97E1-C5CF60B75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7986" y="4077069"/>
            <a:ext cx="3996375" cy="236617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F2039E7-67E2-4ACD-B0F8-738352C95868}"/>
              </a:ext>
            </a:extLst>
          </p:cNvPr>
          <p:cNvSpPr txBox="1">
            <a:spLocks/>
          </p:cNvSpPr>
          <p:nvPr/>
        </p:nvSpPr>
        <p:spPr>
          <a:xfrm>
            <a:off x="237671" y="3429000"/>
            <a:ext cx="7712012" cy="518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Grid shell geometry obtained using uniform force density value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F348D88-703C-483A-BD85-90AD38A9AE10}"/>
              </a:ext>
            </a:extLst>
          </p:cNvPr>
          <p:cNvSpPr txBox="1">
            <a:spLocks/>
          </p:cNvSpPr>
          <p:nvPr/>
        </p:nvSpPr>
        <p:spPr>
          <a:xfrm>
            <a:off x="91296" y="6314141"/>
            <a:ext cx="9201993" cy="518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Grid shell geometry obtained using force density values from stress polyhedron taken grid shell above.</a:t>
            </a:r>
          </a:p>
        </p:txBody>
      </p:sp>
    </p:spTree>
    <p:extLst>
      <p:ext uri="{BB962C8B-B14F-4D97-AF65-F5344CB8AC3E}">
        <p14:creationId xmlns:p14="http://schemas.microsoft.com/office/powerpoint/2010/main" val="6709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617156"/>
            <a:ext cx="11919284" cy="143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4.1 	Comparison of basic parameters of shells using FDM and FDM + Stress Function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642EDE-BDE0-49E3-BBEB-087EA5B1C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84052"/>
              </p:ext>
            </p:extLst>
          </p:nvPr>
        </p:nvGraphicFramePr>
        <p:xfrm>
          <a:off x="2240092" y="1579385"/>
          <a:ext cx="6054822" cy="37390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848">
                  <a:extLst>
                    <a:ext uri="{9D8B030D-6E8A-4147-A177-3AD203B41FA5}">
                      <a16:colId xmlns:a16="http://schemas.microsoft.com/office/drawing/2014/main" val="3085244663"/>
                    </a:ext>
                  </a:extLst>
                </a:gridCol>
                <a:gridCol w="454638">
                  <a:extLst>
                    <a:ext uri="{9D8B030D-6E8A-4147-A177-3AD203B41FA5}">
                      <a16:colId xmlns:a16="http://schemas.microsoft.com/office/drawing/2014/main" val="4263105413"/>
                    </a:ext>
                  </a:extLst>
                </a:gridCol>
                <a:gridCol w="2024822">
                  <a:extLst>
                    <a:ext uri="{9D8B030D-6E8A-4147-A177-3AD203B41FA5}">
                      <a16:colId xmlns:a16="http://schemas.microsoft.com/office/drawing/2014/main" val="4228153806"/>
                    </a:ext>
                  </a:extLst>
                </a:gridCol>
                <a:gridCol w="2152514">
                  <a:extLst>
                    <a:ext uri="{9D8B030D-6E8A-4147-A177-3AD203B41FA5}">
                      <a16:colId xmlns:a16="http://schemas.microsoft.com/office/drawing/2014/main" val="1210976166"/>
                    </a:ext>
                  </a:extLst>
                </a:gridCol>
              </a:tblGrid>
              <a:tr h="2153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Case I - FDM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Case II - FDM + AIRY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964802"/>
                  </a:ext>
                </a:extLst>
              </a:tr>
              <a:tr h="2153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Structural weight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1149.25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1852.6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1978837"/>
                  </a:ext>
                </a:extLst>
              </a:tr>
              <a:tr h="2153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Shell height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8065183"/>
                  </a:ext>
                </a:extLst>
              </a:tr>
              <a:tr h="2153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Vertical deflection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04070"/>
                  </a:ext>
                </a:extLst>
              </a:tr>
              <a:tr h="4418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Fundamental time-period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830268"/>
                  </a:ext>
                </a:extLst>
              </a:tr>
              <a:tr h="4418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Force 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Compression only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Both Compression and Tension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52548"/>
                  </a:ext>
                </a:extLst>
              </a:tr>
              <a:tr h="4418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Minimum force in member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-9.83 (Compression)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9496542"/>
                  </a:ext>
                </a:extLst>
              </a:tr>
              <a:tr h="4418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Maximum force in member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-261.53 (Compression)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0986319"/>
                  </a:ext>
                </a:extLst>
              </a:tr>
              <a:tr h="6683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Members used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ISNB40M, ISNB50M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ISNB40M, ISNB50M, ISNB80M,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ISNB110M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3367272"/>
                  </a:ext>
                </a:extLst>
              </a:tr>
              <a:tr h="4418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Reaction 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Reaction along all three axes at each support.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Reaction only along z axis at all support.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23732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DDE4D50-619B-4D3A-8463-BE05FA264B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37781" y="5492081"/>
            <a:ext cx="1833924" cy="809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6FDCB1-EBED-4EB8-9EE7-873A8C29B1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6709" y="5492081"/>
            <a:ext cx="1680295" cy="7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617156"/>
            <a:ext cx="11919284" cy="143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4.1 	Comparison of basic parameters of shells using FDM and FDM + Stress Function  for circular type grid shell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B7D90-77B9-45AD-B3E5-B9E547F1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31" y="3878062"/>
            <a:ext cx="2133785" cy="2139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21773-4A18-4898-A188-FB6B9BE03C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6767" y="1632136"/>
            <a:ext cx="3129915" cy="1463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D7331-9501-4544-A58D-61AE6D64E5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13227" y="1283372"/>
            <a:ext cx="2205990" cy="2004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CC6D8F-685D-4E1D-A3F1-59D4FBCD715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56074" y="1339119"/>
            <a:ext cx="3576624" cy="1720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BC5F06-B838-4085-9FD3-7B84020BB0D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78856" y="3949377"/>
            <a:ext cx="2155190" cy="2071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955FF8-B26B-45B1-ACF3-44C46C59272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436110" y="4007169"/>
            <a:ext cx="3555439" cy="160670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D70C3F1-D901-40CC-B68A-98FA93B8557A}"/>
              </a:ext>
            </a:extLst>
          </p:cNvPr>
          <p:cNvSpPr txBox="1">
            <a:spLocks/>
          </p:cNvSpPr>
          <p:nvPr/>
        </p:nvSpPr>
        <p:spPr>
          <a:xfrm>
            <a:off x="724863" y="2983411"/>
            <a:ext cx="4761537" cy="7533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Stress Polyhedron taken for comparison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7327C71-A625-4C1B-8EF9-6F3216215654}"/>
              </a:ext>
            </a:extLst>
          </p:cNvPr>
          <p:cNvSpPr txBox="1">
            <a:spLocks/>
          </p:cNvSpPr>
          <p:nvPr/>
        </p:nvSpPr>
        <p:spPr>
          <a:xfrm>
            <a:off x="835949" y="5864173"/>
            <a:ext cx="4761537" cy="7533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Projection of Stress polyhedron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FC744F9-5795-4F71-AD61-A6BF0E185750}"/>
              </a:ext>
            </a:extLst>
          </p:cNvPr>
          <p:cNvSpPr txBox="1">
            <a:spLocks/>
          </p:cNvSpPr>
          <p:nvPr/>
        </p:nvSpPr>
        <p:spPr>
          <a:xfrm>
            <a:off x="5819948" y="3107711"/>
            <a:ext cx="5421086" cy="7533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Grid shell geometry obtained by uniform force density.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ED959E-D7AA-40B1-9BEB-B21E21991F86}"/>
              </a:ext>
            </a:extLst>
          </p:cNvPr>
          <p:cNvSpPr txBox="1">
            <a:spLocks/>
          </p:cNvSpPr>
          <p:nvPr/>
        </p:nvSpPr>
        <p:spPr>
          <a:xfrm>
            <a:off x="5725567" y="5963239"/>
            <a:ext cx="5421086" cy="8947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Grid shell geometry obtained by force density values from stress polyhedron.</a:t>
            </a:r>
          </a:p>
        </p:txBody>
      </p:sp>
    </p:spTree>
    <p:extLst>
      <p:ext uri="{BB962C8B-B14F-4D97-AF65-F5344CB8AC3E}">
        <p14:creationId xmlns:p14="http://schemas.microsoft.com/office/powerpoint/2010/main" val="382842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617156"/>
            <a:ext cx="10042358" cy="143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4.2 	Comparison of basic parameters of shells using FDM and FDM + Stress Function for 	circular type grid shell.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CD9FF3-8050-4F65-AF62-0732E34B2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990137"/>
              </p:ext>
            </p:extLst>
          </p:nvPr>
        </p:nvGraphicFramePr>
        <p:xfrm>
          <a:off x="2149642" y="2047477"/>
          <a:ext cx="6962273" cy="4306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6094">
                  <a:extLst>
                    <a:ext uri="{9D8B030D-6E8A-4147-A177-3AD203B41FA5}">
                      <a16:colId xmlns:a16="http://schemas.microsoft.com/office/drawing/2014/main" val="1053610699"/>
                    </a:ext>
                  </a:extLst>
                </a:gridCol>
                <a:gridCol w="522775">
                  <a:extLst>
                    <a:ext uri="{9D8B030D-6E8A-4147-A177-3AD203B41FA5}">
                      <a16:colId xmlns:a16="http://schemas.microsoft.com/office/drawing/2014/main" val="1135064270"/>
                    </a:ext>
                  </a:extLst>
                </a:gridCol>
                <a:gridCol w="2328288">
                  <a:extLst>
                    <a:ext uri="{9D8B030D-6E8A-4147-A177-3AD203B41FA5}">
                      <a16:colId xmlns:a16="http://schemas.microsoft.com/office/drawing/2014/main" val="3343060011"/>
                    </a:ext>
                  </a:extLst>
                </a:gridCol>
                <a:gridCol w="2475116">
                  <a:extLst>
                    <a:ext uri="{9D8B030D-6E8A-4147-A177-3AD203B41FA5}">
                      <a16:colId xmlns:a16="http://schemas.microsoft.com/office/drawing/2014/main" val="3180340931"/>
                    </a:ext>
                  </a:extLst>
                </a:gridCol>
              </a:tblGrid>
              <a:tr h="2430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CASE I (FDM)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CASE II (FDM + AIRY)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8621799"/>
                  </a:ext>
                </a:extLst>
              </a:tr>
              <a:tr h="2430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Structural weight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2102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3904724"/>
                  </a:ext>
                </a:extLst>
              </a:tr>
              <a:tr h="2430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Shell height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1.39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3084568"/>
                  </a:ext>
                </a:extLst>
              </a:tr>
              <a:tr h="2430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Vertical deflection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4217473"/>
                  </a:ext>
                </a:extLst>
              </a:tr>
              <a:tr h="498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Fundamental time period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352271"/>
                  </a:ext>
                </a:extLst>
              </a:tr>
              <a:tr h="498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Force Type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Compression only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Both Compression and Tension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413558"/>
                  </a:ext>
                </a:extLst>
              </a:tr>
              <a:tr h="754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Maximum Compressive force in member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46.7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168.69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059306"/>
                  </a:ext>
                </a:extLst>
              </a:tr>
              <a:tr h="498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Maximum Tensile force in member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38.12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870764"/>
                  </a:ext>
                </a:extLst>
              </a:tr>
              <a:tr h="498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Members used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ISNB40M, ISNB50M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ISNB40M, ISNB65M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5160112"/>
                  </a:ext>
                </a:extLst>
              </a:tr>
              <a:tr h="498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Reaction Type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Reaction along all three axes at each support.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Reaction only along z axis at all support.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5979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0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617156"/>
            <a:ext cx="6540759" cy="922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4.3	Structures obtained by varying supports in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stress polyhedron projection.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426" y="5748076"/>
            <a:ext cx="2926080" cy="1397039"/>
          </a:xfrm>
        </p:spPr>
        <p:txBody>
          <a:bodyPr/>
          <a:lstStyle/>
          <a:p>
            <a:fld id="{95E61F62-2377-4E10-9CEA-B3E710E6EEDD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1263A6-8B89-46DE-9BDB-DA2A0D612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12260"/>
              </p:ext>
            </p:extLst>
          </p:nvPr>
        </p:nvGraphicFramePr>
        <p:xfrm>
          <a:off x="0" y="1838131"/>
          <a:ext cx="12192000" cy="4058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63">
                  <a:extLst>
                    <a:ext uri="{9D8B030D-6E8A-4147-A177-3AD203B41FA5}">
                      <a16:colId xmlns:a16="http://schemas.microsoft.com/office/drawing/2014/main" val="1450986179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855951284"/>
                    </a:ext>
                  </a:extLst>
                </a:gridCol>
                <a:gridCol w="4042611">
                  <a:extLst>
                    <a:ext uri="{9D8B030D-6E8A-4147-A177-3AD203B41FA5}">
                      <a16:colId xmlns:a16="http://schemas.microsoft.com/office/drawing/2014/main" val="2025371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26380231"/>
                    </a:ext>
                  </a:extLst>
                </a:gridCol>
                <a:gridCol w="3337025">
                  <a:extLst>
                    <a:ext uri="{9D8B030D-6E8A-4147-A177-3AD203B41FA5}">
                      <a16:colId xmlns:a16="http://schemas.microsoft.com/office/drawing/2014/main" val="2828692150"/>
                    </a:ext>
                  </a:extLst>
                </a:gridCol>
              </a:tblGrid>
              <a:tr h="21889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 network in 2D  as projection of plane faced polyhedron. Support is shown as dot.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043254"/>
                  </a:ext>
                </a:extLst>
              </a:tr>
              <a:tr h="186987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 Compression -Tension Pin joined structure obtained with given airy stress function and support condition.  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90167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CBEFE4D-EC04-48AA-B0C2-091207E22B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0354" y="2064465"/>
            <a:ext cx="1859253" cy="1787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28DB6-6964-49F9-B422-44B3E303BB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20403" y="4183597"/>
            <a:ext cx="3398520" cy="1558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156B5-9646-4CE7-AE7A-BC984F3A48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659500" y="2118212"/>
            <a:ext cx="1714516" cy="17340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1BD2DA-5C8D-4B1C-8E89-9B5A985B9C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33602" y="4183595"/>
            <a:ext cx="3168202" cy="15582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CDE866-00B6-4E91-9691-3A8D825759F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42131" y="4183596"/>
            <a:ext cx="3692742" cy="1558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5BDCEC-8693-4037-BB10-6156D1404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5947" y="2064466"/>
            <a:ext cx="1714516" cy="180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B0166C-59F7-4F5B-8416-CE22D29F2F1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434873" y="207642"/>
            <a:ext cx="3256385" cy="15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5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157" y="374192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CONCLUSIONS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1294661" y="1553592"/>
            <a:ext cx="9144000" cy="32750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sz="2400" dirty="0"/>
              <a:t>Design tool has been developed that can be used for form finding and optimization of grid-shells at early design phase.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Effect of variation of shell topology, subdivisions and force density values in shell height, weight and deflection has been studied.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Airy Stress Function can be utilized to generate self –supporting ( lateral direction)  grid shells of similar weight to funicular shells. 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5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85" y="0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ANNEX - 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0" y="617156"/>
            <a:ext cx="6540759" cy="922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Lateral Loading in various shell geometries.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4463" y="5710990"/>
            <a:ext cx="1564042" cy="1434126"/>
          </a:xfrm>
        </p:spPr>
        <p:txBody>
          <a:bodyPr/>
          <a:lstStyle/>
          <a:p>
            <a:fld id="{95E61F62-2377-4E10-9CEA-B3E710E6EEDD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35BEE-5278-4CB4-A1E7-5DA158FE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43" y="351711"/>
            <a:ext cx="5302561" cy="615457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B481043-5B12-4B02-BE8B-ABC5FD457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923734"/>
              </p:ext>
            </p:extLst>
          </p:nvPr>
        </p:nvGraphicFramePr>
        <p:xfrm>
          <a:off x="208547" y="4170947"/>
          <a:ext cx="5887456" cy="20082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2031">
                  <a:extLst>
                    <a:ext uri="{9D8B030D-6E8A-4147-A177-3AD203B41FA5}">
                      <a16:colId xmlns:a16="http://schemas.microsoft.com/office/drawing/2014/main" val="2582994241"/>
                    </a:ext>
                  </a:extLst>
                </a:gridCol>
                <a:gridCol w="516897">
                  <a:extLst>
                    <a:ext uri="{9D8B030D-6E8A-4147-A177-3AD203B41FA5}">
                      <a16:colId xmlns:a16="http://schemas.microsoft.com/office/drawing/2014/main" val="1068057968"/>
                    </a:ext>
                  </a:extLst>
                </a:gridCol>
                <a:gridCol w="604239">
                  <a:extLst>
                    <a:ext uri="{9D8B030D-6E8A-4147-A177-3AD203B41FA5}">
                      <a16:colId xmlns:a16="http://schemas.microsoft.com/office/drawing/2014/main" val="3750937456"/>
                    </a:ext>
                  </a:extLst>
                </a:gridCol>
                <a:gridCol w="548849">
                  <a:extLst>
                    <a:ext uri="{9D8B030D-6E8A-4147-A177-3AD203B41FA5}">
                      <a16:colId xmlns:a16="http://schemas.microsoft.com/office/drawing/2014/main" val="2796469331"/>
                    </a:ext>
                  </a:extLst>
                </a:gridCol>
                <a:gridCol w="2255440">
                  <a:extLst>
                    <a:ext uri="{9D8B030D-6E8A-4147-A177-3AD203B41FA5}">
                      <a16:colId xmlns:a16="http://schemas.microsoft.com/office/drawing/2014/main" val="3722989792"/>
                    </a:ext>
                  </a:extLst>
                </a:gridCol>
              </a:tblGrid>
              <a:tr h="499327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Grid shell type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 deflection (mm)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Mass (kg)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7338658"/>
                  </a:ext>
                </a:extLst>
              </a:tr>
              <a:tr h="2457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Z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456962"/>
                  </a:ext>
                </a:extLst>
              </a:tr>
              <a:tr h="2457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Spherical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1720.87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9387717"/>
                  </a:ext>
                </a:extLst>
              </a:tr>
              <a:tr h="4942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Pyramid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11.7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11.4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2608.08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2068867"/>
                  </a:ext>
                </a:extLst>
              </a:tr>
              <a:tr h="2457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Form found using FDM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1565.6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1793106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2DB93502-6CBE-4404-B338-BB7FEC3C75D5}"/>
              </a:ext>
            </a:extLst>
          </p:cNvPr>
          <p:cNvSpPr txBox="1">
            <a:spLocks/>
          </p:cNvSpPr>
          <p:nvPr/>
        </p:nvSpPr>
        <p:spPr>
          <a:xfrm>
            <a:off x="-1" y="1234312"/>
            <a:ext cx="6540759" cy="26799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Wind load intensity taken = 2 KNm-2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Gravity loading = 5 KNm-2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Grid shell Plan Dimensions = 12 m * 12m with 20 subdivisions in each side.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Grid shell Height taken = 3.5m </a:t>
            </a:r>
          </a:p>
        </p:txBody>
      </p:sp>
    </p:spTree>
    <p:extLst>
      <p:ext uri="{BB962C8B-B14F-4D97-AF65-F5344CB8AC3E}">
        <p14:creationId xmlns:p14="http://schemas.microsoft.com/office/powerpoint/2010/main" val="355191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3705" y="3098076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u="sng" dirty="0">
                <a:latin typeface="Calibri" panose="020F0502020204030204" pitchFamily="34" charset="0"/>
                <a:cs typeface="Calibri" panose="020F0502020204030204" pitchFamily="34" charset="0"/>
              </a:rPr>
              <a:t>THANK YOU.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37880-BA56-4508-A99E-D89C49F2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5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100" y="233511"/>
            <a:ext cx="6039776" cy="5592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RESEARCH STATEMENT / MOTIVATION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682100" y="873583"/>
            <a:ext cx="9118848" cy="952871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Structural Performance  	 =	Architectural Form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Material Efficiency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61E4C0-0014-4A31-9AB2-894847D2D196}"/>
              </a:ext>
            </a:extLst>
          </p:cNvPr>
          <p:cNvSpPr txBox="1">
            <a:spLocks/>
          </p:cNvSpPr>
          <p:nvPr/>
        </p:nvSpPr>
        <p:spPr>
          <a:xfrm>
            <a:off x="999477" y="2779325"/>
            <a:ext cx="10015625" cy="946402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Generation of Grid shell forms inspired by Structural Performance..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Exploration of Structural Form of Grid Shells using Graphical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C1877-D7B1-4751-B751-D8AC9BE0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4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415CB1-B1A9-497D-839C-097ED1E1EC02}"/>
              </a:ext>
            </a:extLst>
          </p:cNvPr>
          <p:cNvCxnSpPr/>
          <p:nvPr/>
        </p:nvCxnSpPr>
        <p:spPr>
          <a:xfrm>
            <a:off x="3826276" y="1828800"/>
            <a:ext cx="914400" cy="9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0299E87-9EAC-461F-B5AC-1E4FC4480EE1}"/>
              </a:ext>
            </a:extLst>
          </p:cNvPr>
          <p:cNvSpPr txBox="1">
            <a:spLocks/>
          </p:cNvSpPr>
          <p:nvPr/>
        </p:nvSpPr>
        <p:spPr>
          <a:xfrm>
            <a:off x="682100" y="1826454"/>
            <a:ext cx="9118848" cy="952871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Structural Performance  	 ≠ 	Architectural Form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Material 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chemeClr val="accent5"/>
                </a:solidFill>
              </a:rPr>
              <a:t>Inefficiency</a:t>
            </a:r>
          </a:p>
        </p:txBody>
      </p:sp>
    </p:spTree>
    <p:extLst>
      <p:ext uri="{BB962C8B-B14F-4D97-AF65-F5344CB8AC3E}">
        <p14:creationId xmlns:p14="http://schemas.microsoft.com/office/powerpoint/2010/main" val="329716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82" y="133560"/>
            <a:ext cx="3554027" cy="6618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LITERATURE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7E9F3-B568-4196-A910-90D6FD10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AA8461-4599-4E94-8AEE-7A598B47E8D7}"/>
              </a:ext>
            </a:extLst>
          </p:cNvPr>
          <p:cNvSpPr txBox="1">
            <a:spLocks/>
          </p:cNvSpPr>
          <p:nvPr/>
        </p:nvSpPr>
        <p:spPr>
          <a:xfrm>
            <a:off x="1011430" y="962330"/>
            <a:ext cx="10169139" cy="81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1. 	Maxwell, J. (1864,1867,1870)  - Systemic Development of Graphic Statics and Application of Airy Stress Function for trusses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480E08-936E-4FFA-9553-FFCBA7D50A53}"/>
              </a:ext>
            </a:extLst>
          </p:cNvPr>
          <p:cNvSpPr txBox="1">
            <a:spLocks/>
          </p:cNvSpPr>
          <p:nvPr/>
        </p:nvSpPr>
        <p:spPr>
          <a:xfrm>
            <a:off x="964080" y="1898110"/>
            <a:ext cx="10169139" cy="653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2. 	G.B. Airy (1862)  - Airy Stress Function to determine strain in cantilever beams.</a:t>
            </a:r>
          </a:p>
          <a:p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7DA687-9885-4DF2-A80E-58C3A00CC90A}"/>
              </a:ext>
            </a:extLst>
          </p:cNvPr>
          <p:cNvSpPr txBox="1">
            <a:spLocks/>
          </p:cNvSpPr>
          <p:nvPr/>
        </p:nvSpPr>
        <p:spPr>
          <a:xfrm>
            <a:off x="964079" y="2656446"/>
            <a:ext cx="10169139" cy="653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3. 	Scheck (1970)  - Force Density Method for form finding of Tensile Nets.</a:t>
            </a:r>
          </a:p>
          <a:p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07D5B5-12C8-4141-98F3-17AD2AA2051E}"/>
              </a:ext>
            </a:extLst>
          </p:cNvPr>
          <p:cNvSpPr txBox="1">
            <a:spLocks/>
          </p:cNvSpPr>
          <p:nvPr/>
        </p:nvSpPr>
        <p:spPr>
          <a:xfrm>
            <a:off x="964079" y="3358585"/>
            <a:ext cx="10169139" cy="818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4. 	Block &amp; </a:t>
            </a:r>
            <a:r>
              <a:rPr lang="en-US" sz="2400" dirty="0" err="1"/>
              <a:t>Ochsendorf</a:t>
            </a:r>
            <a:r>
              <a:rPr lang="en-US" sz="2400" dirty="0"/>
              <a:t>, 2007  - Force Density Method &amp; Graphic Statics  for analysis of compression only or tension only funicular structure.</a:t>
            </a:r>
          </a:p>
          <a:p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4381C2-1B93-473D-9176-166E5A358A48}"/>
              </a:ext>
            </a:extLst>
          </p:cNvPr>
          <p:cNvSpPr txBox="1">
            <a:spLocks/>
          </p:cNvSpPr>
          <p:nvPr/>
        </p:nvSpPr>
        <p:spPr>
          <a:xfrm>
            <a:off x="1011430" y="5266320"/>
            <a:ext cx="10169139" cy="818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6. 	</a:t>
            </a:r>
            <a:r>
              <a:rPr lang="en-US" sz="2400" dirty="0" err="1"/>
              <a:t>Konstantatou</a:t>
            </a:r>
            <a:r>
              <a:rPr lang="en-US" sz="2400" dirty="0"/>
              <a:t>, 2019  - Force Density Method &amp; Airy Stress Function for design exploration of tension-compression grid shells.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BFD3CD-F16F-4BF2-8742-DE51E58080AA}"/>
              </a:ext>
            </a:extLst>
          </p:cNvPr>
          <p:cNvSpPr txBox="1">
            <a:spLocks/>
          </p:cNvSpPr>
          <p:nvPr/>
        </p:nvSpPr>
        <p:spPr>
          <a:xfrm>
            <a:off x="964078" y="4352485"/>
            <a:ext cx="10169139" cy="818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5. 	McRobie, et al., 2016  &amp; Mitchell , et al., 2016   -  External and internal forces could be interchanged in Airy stress projection. </a:t>
            </a:r>
          </a:p>
        </p:txBody>
      </p:sp>
    </p:spTree>
    <p:extLst>
      <p:ext uri="{BB962C8B-B14F-4D97-AF65-F5344CB8AC3E}">
        <p14:creationId xmlns:p14="http://schemas.microsoft.com/office/powerpoint/2010/main" val="10728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82" y="133560"/>
            <a:ext cx="3554027" cy="6618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7E9F3-B568-4196-A910-90D6FD10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AA8461-4599-4E94-8AEE-7A598B47E8D7}"/>
              </a:ext>
            </a:extLst>
          </p:cNvPr>
          <p:cNvSpPr txBox="1">
            <a:spLocks/>
          </p:cNvSpPr>
          <p:nvPr/>
        </p:nvSpPr>
        <p:spPr>
          <a:xfrm>
            <a:off x="964082" y="795408"/>
            <a:ext cx="10169139" cy="60641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General Objective: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general objective of this research is to explore the Form Finding and Optimization of grid-shells.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Specific Objectives 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Determine the variation of grid shell weight, height, and deflection values for variation in grid density (shape), topology and force density values in a case study of a 12m*12m rectangular grid shell.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Determine optimum grid shell for given limitations in weight and  height values.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Study variations among grid shells determined using uniform force density and force densities from airy stress function.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Develop a Design tool that suggests structurally robust grid-shells at early phase of design.</a:t>
            </a:r>
          </a:p>
        </p:txBody>
      </p:sp>
    </p:spTree>
    <p:extLst>
      <p:ext uri="{BB962C8B-B14F-4D97-AF65-F5344CB8AC3E}">
        <p14:creationId xmlns:p14="http://schemas.microsoft.com/office/powerpoint/2010/main" val="10822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157" y="374192"/>
            <a:ext cx="3864590" cy="6618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1294661" y="1553592"/>
            <a:ext cx="9144000" cy="461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sz="2400" dirty="0"/>
              <a:t>Uniform Static Load over shell surface taken as dominant load case.</a:t>
            </a:r>
          </a:p>
          <a:p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E533D7-B464-43AD-A941-54AFE56D79D2}"/>
              </a:ext>
            </a:extLst>
          </p:cNvPr>
          <p:cNvSpPr txBox="1">
            <a:spLocks/>
          </p:cNvSpPr>
          <p:nvPr/>
        </p:nvSpPr>
        <p:spPr>
          <a:xfrm>
            <a:off x="1294661" y="2200181"/>
            <a:ext cx="9144000" cy="5237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sz="2400" dirty="0"/>
              <a:t>No considerations for buckling . </a:t>
            </a:r>
          </a:p>
          <a:p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474443-4618-4711-8B42-9C7D17F608E7}"/>
              </a:ext>
            </a:extLst>
          </p:cNvPr>
          <p:cNvSpPr txBox="1">
            <a:spLocks/>
          </p:cNvSpPr>
          <p:nvPr/>
        </p:nvSpPr>
        <p:spPr>
          <a:xfrm>
            <a:off x="1294661" y="2908914"/>
            <a:ext cx="9144000" cy="6044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sz="2400" dirty="0"/>
              <a:t>Connections assumed to be hinged and connection complexity not taken for optimization.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2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82" y="133560"/>
            <a:ext cx="3554027" cy="6618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CONCEPTS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1011430" y="1075497"/>
            <a:ext cx="10169139" cy="1667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en-US" sz="2400" dirty="0"/>
              <a:t>Force Density Method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Airy stress function  - Continuous, Discrete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Graphic Statics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Genetic Algorithm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7E9F3-B568-4196-A910-90D6FD10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CA18-2191-4EA2-8A17-0453A0C3F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92" y="73011"/>
            <a:ext cx="3774230" cy="52378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FORCE DENSITY METHOD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596F0-A202-479B-8B4C-D434C8C9A049}"/>
              </a:ext>
            </a:extLst>
          </p:cNvPr>
          <p:cNvSpPr txBox="1">
            <a:spLocks/>
          </p:cNvSpPr>
          <p:nvPr/>
        </p:nvSpPr>
        <p:spPr>
          <a:xfrm>
            <a:off x="357100" y="773156"/>
            <a:ext cx="11312115" cy="52535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Developed by HJ </a:t>
            </a:r>
            <a:r>
              <a:rPr lang="en-US" sz="2400" dirty="0" err="1"/>
              <a:t>Schek</a:t>
            </a:r>
            <a:r>
              <a:rPr lang="en-US" sz="2400" dirty="0"/>
              <a:t> in 1974 AD for form finding of general networks of hanging cables, bars and membranes.</a:t>
            </a:r>
          </a:p>
          <a:p>
            <a:endParaRPr lang="en-US" sz="2400" dirty="0"/>
          </a:p>
          <a:p>
            <a:r>
              <a:rPr lang="en-US" sz="2400" dirty="0"/>
              <a:t>Force density ratio ( FD)  = Member Force (S) / Member Length (q)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Features include (</a:t>
            </a:r>
            <a:r>
              <a:rPr lang="en-US" sz="2400" dirty="0" err="1"/>
              <a:t>Cercadillo</a:t>
            </a:r>
            <a:r>
              <a:rPr lang="en-US" sz="2400" dirty="0"/>
              <a:t>- Garcia &amp; Fernandes-Cabo, 2016) :</a:t>
            </a:r>
          </a:p>
          <a:p>
            <a:endParaRPr lang="en-US" sz="24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Linearizes </a:t>
            </a:r>
            <a:r>
              <a:rPr lang="en-US" sz="2400" u="sng" dirty="0"/>
              <a:t>nonlinear geometry and static equilibrium problem </a:t>
            </a:r>
            <a:r>
              <a:rPr lang="en-US" sz="2400" dirty="0"/>
              <a:t>using parameter force density.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Manages equilibrium equations in totally direct way suited for funicular solutions.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No member pre-sizing  and geometry required.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Equilibrium equations are uncoupled. 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E1E8-5B6E-44AD-BDF3-C613DEF7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1F62-2377-4E10-9CEA-B3E710E6EE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Metropolitan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</TotalTime>
  <Words>2304</Words>
  <Application>Microsoft Office PowerPoint</Application>
  <PresentationFormat>Widescreen</PresentationFormat>
  <Paragraphs>565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Metropolitan</vt:lpstr>
      <vt:lpstr>FROM FINDING  AND OPTIMIZATION OF GRID-SHELLS USING FORCE DENSITY METHOD AND DISCRETE AIRY STRESS FUNCTION</vt:lpstr>
      <vt:lpstr>INTRODUCTION</vt:lpstr>
      <vt:lpstr>SHELL GEOMETRY GENERATION</vt:lpstr>
      <vt:lpstr>RESEARCH STATEMENT / MOTIVATION</vt:lpstr>
      <vt:lpstr>LITERATURE REVIEW</vt:lpstr>
      <vt:lpstr>OBJECTIVE</vt:lpstr>
      <vt:lpstr>LIMITATIONS</vt:lpstr>
      <vt:lpstr>CONCEPTS</vt:lpstr>
      <vt:lpstr>FORCE DENSITY METHOD</vt:lpstr>
      <vt:lpstr>FORCE DENSITY METHOD</vt:lpstr>
      <vt:lpstr>FORCE DENSITY METHOD</vt:lpstr>
      <vt:lpstr>AIRY STRESS FUNCTION</vt:lpstr>
      <vt:lpstr>PowerPoint Presentation</vt:lpstr>
      <vt:lpstr>GRAHPIC STATICS</vt:lpstr>
      <vt:lpstr>GRAHPIC STATICS</vt:lpstr>
      <vt:lpstr>OPTIMIZATION METHOD : GENETIC ALGORITHM</vt:lpstr>
      <vt:lpstr>METHODOLOGY</vt:lpstr>
      <vt:lpstr>DESIGN TOOL WORKFLOW</vt:lpstr>
      <vt:lpstr>METHODOLOGY</vt:lpstr>
      <vt:lpstr>METHODOLOGY</vt:lpstr>
      <vt:lpstr>VALIDATION OF FDM Formulation</vt:lpstr>
      <vt:lpstr>VALIDATION OF FDM Formulation</vt:lpstr>
      <vt:lpstr>PowerPoint Presentation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</vt:lpstr>
      <vt:lpstr>ANNEX - I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DISCRETE AIRY’S STRESS FUNCTION FOR DESIGN AND OPTIMIZATION OF STRUCTURES :  GRID-SHELLS AND TRUSSES</dc:title>
  <dc:creator>Nishan Thapa</dc:creator>
  <cp:lastModifiedBy>Nishan Thapa</cp:lastModifiedBy>
  <cp:revision>35</cp:revision>
  <dcterms:created xsi:type="dcterms:W3CDTF">2021-03-09T11:36:55Z</dcterms:created>
  <dcterms:modified xsi:type="dcterms:W3CDTF">2021-09-29T11:27:38Z</dcterms:modified>
</cp:coreProperties>
</file>